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61" r:id="rId5"/>
    <p:sldId id="371" r:id="rId6"/>
    <p:sldId id="382" r:id="rId7"/>
    <p:sldId id="418" r:id="rId8"/>
    <p:sldId id="384" r:id="rId9"/>
    <p:sldId id="419" r:id="rId10"/>
    <p:sldId id="390" r:id="rId11"/>
    <p:sldId id="420" r:id="rId12"/>
    <p:sldId id="396" r:id="rId13"/>
    <p:sldId id="421" r:id="rId14"/>
    <p:sldId id="403" r:id="rId15"/>
    <p:sldId id="411" r:id="rId16"/>
    <p:sldId id="412" r:id="rId17"/>
    <p:sldId id="423" r:id="rId18"/>
    <p:sldId id="417" r:id="rId19"/>
    <p:sldId id="42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26D5D-0F36-4CDC-AE27-4A71B28D781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7DB3BED-2161-4704-B636-2DC854C430C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Blurring lines between state and non-state actors</a:t>
          </a:r>
          <a:endParaRPr lang="en-GB" sz="1200" b="1" dirty="0"/>
        </a:p>
      </dgm:t>
    </dgm:pt>
    <dgm:pt modelId="{A6FD04C8-97AD-4D2D-909B-6A5EF7369B68}" type="parTrans" cxnId="{7EFB1900-9D7F-4326-9E86-BE308B477DB8}">
      <dgm:prSet/>
      <dgm:spPr/>
      <dgm:t>
        <a:bodyPr/>
        <a:lstStyle/>
        <a:p>
          <a:endParaRPr lang="en-GB"/>
        </a:p>
      </dgm:t>
    </dgm:pt>
    <dgm:pt modelId="{2E0EB80C-39EE-407E-BEF1-B4485C20BC48}" type="sibTrans" cxnId="{7EFB1900-9D7F-4326-9E86-BE308B477DB8}">
      <dgm:prSet/>
      <dgm:spPr/>
      <dgm:t>
        <a:bodyPr/>
        <a:lstStyle/>
        <a:p>
          <a:endParaRPr lang="en-GB"/>
        </a:p>
      </dgm:t>
    </dgm:pt>
    <dgm:pt modelId="{D54275DE-CD68-4EFC-95F6-420B7444DA1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Persisting critical infrastructure vulnerabilities</a:t>
          </a:r>
          <a:endParaRPr lang="en-GB" sz="1200" b="1" dirty="0"/>
        </a:p>
      </dgm:t>
    </dgm:pt>
    <dgm:pt modelId="{279DCDF1-2FA2-40EC-8A38-4FC19F74BC37}" type="parTrans" cxnId="{0BB11E8A-6E27-4766-BAC8-B96901AB217B}">
      <dgm:prSet/>
      <dgm:spPr/>
      <dgm:t>
        <a:bodyPr/>
        <a:lstStyle/>
        <a:p>
          <a:endParaRPr lang="en-GB"/>
        </a:p>
      </dgm:t>
    </dgm:pt>
    <dgm:pt modelId="{AC04F34D-B024-4A3F-92EA-E393EF2DE5DE}" type="sibTrans" cxnId="{0BB11E8A-6E27-4766-BAC8-B96901AB217B}">
      <dgm:prSet/>
      <dgm:spPr/>
      <dgm:t>
        <a:bodyPr/>
        <a:lstStyle/>
        <a:p>
          <a:endParaRPr lang="en-GB"/>
        </a:p>
      </dgm:t>
    </dgm:pt>
    <dgm:pt modelId="{A4329DFB-AAED-4F4E-916D-1881F68B6FBD}">
      <dgm:prSet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Hybrid attacks on western democracies</a:t>
          </a:r>
        </a:p>
      </dgm:t>
    </dgm:pt>
    <dgm:pt modelId="{A99B9B23-DDAD-40CC-B139-8D2624F86C5E}" type="parTrans" cxnId="{18F9FEA4-FFF4-489A-BB58-621EE9EDF59F}">
      <dgm:prSet/>
      <dgm:spPr/>
      <dgm:t>
        <a:bodyPr/>
        <a:lstStyle/>
        <a:p>
          <a:endParaRPr lang="en-GB"/>
        </a:p>
      </dgm:t>
    </dgm:pt>
    <dgm:pt modelId="{9459EACB-23CC-4CAE-8F1D-2A508F28B4CF}" type="sibTrans" cxnId="{18F9FEA4-FFF4-489A-BB58-621EE9EDF59F}">
      <dgm:prSet/>
      <dgm:spPr/>
      <dgm:t>
        <a:bodyPr/>
        <a:lstStyle/>
        <a:p>
          <a:endParaRPr lang="en-GB"/>
        </a:p>
      </dgm:t>
    </dgm:pt>
    <dgm:pt modelId="{37D9BEB8-BA99-446D-A257-1599FBA71A9E}">
      <dgm:prSet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Dependence on foreign security technologies</a:t>
          </a:r>
          <a:endParaRPr lang="en-GB" sz="1200" b="1" dirty="0"/>
        </a:p>
      </dgm:t>
    </dgm:pt>
    <dgm:pt modelId="{2393ACF5-1F17-4251-9360-6A0C4671F163}" type="parTrans" cxnId="{6EABA4A1-93F4-4409-B039-E788B3878FDD}">
      <dgm:prSet/>
      <dgm:spPr/>
      <dgm:t>
        <a:bodyPr/>
        <a:lstStyle/>
        <a:p>
          <a:endParaRPr lang="en-GB"/>
        </a:p>
      </dgm:t>
    </dgm:pt>
    <dgm:pt modelId="{1F1BDBFB-C09A-4DC2-BF96-FAF0BF6BE68D}" type="sibTrans" cxnId="{6EABA4A1-93F4-4409-B039-E788B3878FDD}">
      <dgm:prSet/>
      <dgm:spPr/>
      <dgm:t>
        <a:bodyPr/>
        <a:lstStyle/>
        <a:p>
          <a:endParaRPr lang="en-GB"/>
        </a:p>
      </dgm:t>
    </dgm:pt>
    <dgm:pt modelId="{E2273AA3-33A5-4BE3-BF99-77D08B11C9BC}">
      <dgm:prSet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Proliferation of (poorly secured) </a:t>
          </a:r>
          <a:br>
            <a:rPr lang="en-GB" sz="1200" b="1" dirty="0" smtClean="0"/>
          </a:br>
          <a:r>
            <a:rPr lang="en-GB" sz="1200" b="1" dirty="0" err="1" smtClean="0"/>
            <a:t>IoT</a:t>
          </a:r>
          <a:r>
            <a:rPr lang="en-GB" sz="1200" b="1" dirty="0" smtClean="0"/>
            <a:t> devices</a:t>
          </a:r>
          <a:endParaRPr lang="en-GB" sz="1200" b="1" dirty="0"/>
        </a:p>
      </dgm:t>
    </dgm:pt>
    <dgm:pt modelId="{D68D80D0-285A-48F3-874D-EECDB3A2971A}" type="parTrans" cxnId="{2BD912FD-7398-4476-9F59-15D8BAEA32BB}">
      <dgm:prSet/>
      <dgm:spPr/>
      <dgm:t>
        <a:bodyPr/>
        <a:lstStyle/>
        <a:p>
          <a:endParaRPr lang="en-GB"/>
        </a:p>
      </dgm:t>
    </dgm:pt>
    <dgm:pt modelId="{6A80D6DA-BA9F-4173-B419-9C9A4DDE4A95}" type="sibTrans" cxnId="{2BD912FD-7398-4476-9F59-15D8BAEA32BB}">
      <dgm:prSet/>
      <dgm:spPr/>
      <dgm:t>
        <a:bodyPr/>
        <a:lstStyle/>
        <a:p>
          <a:endParaRPr lang="en-GB"/>
        </a:p>
      </dgm:t>
    </dgm:pt>
    <dgm:pt modelId="{95ABD301-E3D6-4E19-8F93-C339CDE7E274}">
      <dgm:prSet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Cyber espionage on the rise</a:t>
          </a:r>
        </a:p>
      </dgm:t>
    </dgm:pt>
    <dgm:pt modelId="{C4D27A24-BFEA-422D-8B17-F31F7176C1C7}" type="parTrans" cxnId="{754422EB-F3DA-40CC-998A-67F6702E2AB1}">
      <dgm:prSet/>
      <dgm:spPr/>
      <dgm:t>
        <a:bodyPr/>
        <a:lstStyle/>
        <a:p>
          <a:endParaRPr lang="en-GB"/>
        </a:p>
      </dgm:t>
    </dgm:pt>
    <dgm:pt modelId="{5BAF2CAA-13A0-4182-B008-E33B146B935D}" type="sibTrans" cxnId="{754422EB-F3DA-40CC-998A-67F6702E2AB1}">
      <dgm:prSet/>
      <dgm:spPr/>
      <dgm:t>
        <a:bodyPr/>
        <a:lstStyle/>
        <a:p>
          <a:endParaRPr lang="en-GB"/>
        </a:p>
      </dgm:t>
    </dgm:pt>
    <dgm:pt modelId="{0D4D8CFB-6F77-43C8-A940-4E2D0E92C9C5}">
      <dgm:prSet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Fake news</a:t>
          </a:r>
        </a:p>
      </dgm:t>
    </dgm:pt>
    <dgm:pt modelId="{14A08944-7248-4A3E-A11C-BED1623AB602}" type="parTrans" cxnId="{2835E0D3-91F3-48F1-A0A3-A7864086E591}">
      <dgm:prSet/>
      <dgm:spPr/>
      <dgm:t>
        <a:bodyPr/>
        <a:lstStyle/>
        <a:p>
          <a:endParaRPr lang="en-GB"/>
        </a:p>
      </dgm:t>
    </dgm:pt>
    <dgm:pt modelId="{F02FC06E-FA78-488B-9E1B-D25B8DB10F27}" type="sibTrans" cxnId="{2835E0D3-91F3-48F1-A0A3-A7864086E591}">
      <dgm:prSet/>
      <dgm:spPr/>
      <dgm:t>
        <a:bodyPr/>
        <a:lstStyle/>
        <a:p>
          <a:endParaRPr lang="en-GB"/>
        </a:p>
      </dgm:t>
    </dgm:pt>
    <dgm:pt modelId="{67DA4B05-F9AA-4C37-A5A7-C9BE1B21D885}">
      <dgm:prSet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Evolving  cybercrime business models</a:t>
          </a:r>
        </a:p>
      </dgm:t>
    </dgm:pt>
    <dgm:pt modelId="{1C72578C-EC91-4344-83D6-08327AD163E1}" type="parTrans" cxnId="{F6037874-F192-4906-BBB9-985FC4F214F4}">
      <dgm:prSet/>
      <dgm:spPr/>
      <dgm:t>
        <a:bodyPr/>
        <a:lstStyle/>
        <a:p>
          <a:endParaRPr lang="en-GB"/>
        </a:p>
      </dgm:t>
    </dgm:pt>
    <dgm:pt modelId="{ADEFF6C2-68F1-46C0-A949-459F0074218B}" type="sibTrans" cxnId="{F6037874-F192-4906-BBB9-985FC4F214F4}">
      <dgm:prSet/>
      <dgm:spPr/>
      <dgm:t>
        <a:bodyPr/>
        <a:lstStyle/>
        <a:p>
          <a:endParaRPr lang="en-GB"/>
        </a:p>
      </dgm:t>
    </dgm:pt>
    <dgm:pt modelId="{C368779B-CF59-4049-A872-C0DEB1A6320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Attempts to promote new internet governance model</a:t>
          </a:r>
          <a:endParaRPr lang="en-GB" sz="1200" b="1" dirty="0"/>
        </a:p>
      </dgm:t>
    </dgm:pt>
    <dgm:pt modelId="{E2AB6E73-DB44-4834-B38E-B7473F14E8E4}" type="parTrans" cxnId="{4A7B4A1A-0699-45CD-848D-4F51C88909F4}">
      <dgm:prSet/>
      <dgm:spPr/>
      <dgm:t>
        <a:bodyPr/>
        <a:lstStyle/>
        <a:p>
          <a:endParaRPr lang="en-GB"/>
        </a:p>
      </dgm:t>
    </dgm:pt>
    <dgm:pt modelId="{95776C04-72E5-44DC-9EAA-18B46819BCE6}" type="sibTrans" cxnId="{4A7B4A1A-0699-45CD-848D-4F51C88909F4}">
      <dgm:prSet/>
      <dgm:spPr/>
      <dgm:t>
        <a:bodyPr/>
        <a:lstStyle/>
        <a:p>
          <a:endParaRPr lang="en-GB"/>
        </a:p>
      </dgm:t>
    </dgm:pt>
    <dgm:pt modelId="{B5FED388-307E-43C1-B9C3-A556228275D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/>
            <a:t>Vulnerabilities of third countries</a:t>
          </a:r>
          <a:endParaRPr lang="en-GB" sz="1200" b="1" dirty="0"/>
        </a:p>
      </dgm:t>
    </dgm:pt>
    <dgm:pt modelId="{9402AF0D-7B4B-4AAE-93E5-60391EEA8F7A}" type="parTrans" cxnId="{4E54F0BE-C686-46CD-AEB4-515A3FAA42FC}">
      <dgm:prSet/>
      <dgm:spPr/>
      <dgm:t>
        <a:bodyPr/>
        <a:lstStyle/>
        <a:p>
          <a:endParaRPr lang="en-GB"/>
        </a:p>
      </dgm:t>
    </dgm:pt>
    <dgm:pt modelId="{DDDB4F0A-C87E-4DBA-B6E7-BD3AC78F74D9}" type="sibTrans" cxnId="{4E54F0BE-C686-46CD-AEB4-515A3FAA42FC}">
      <dgm:prSet/>
      <dgm:spPr/>
      <dgm:t>
        <a:bodyPr/>
        <a:lstStyle/>
        <a:p>
          <a:endParaRPr lang="en-GB"/>
        </a:p>
      </dgm:t>
    </dgm:pt>
    <dgm:pt modelId="{C1ECB303-C37C-4EAC-BCE5-0FE7D3848A21}" type="pres">
      <dgm:prSet presAssocID="{1D226D5D-0F36-4CDC-AE27-4A71B28D78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AC907F-87A0-476D-B66C-716BB69D6756}" type="pres">
      <dgm:prSet presAssocID="{E2273AA3-33A5-4BE3-BF99-77D08B11C9B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DACE6F-770F-4D26-BBAF-A0B6861CB02D}" type="pres">
      <dgm:prSet presAssocID="{6A80D6DA-BA9F-4173-B419-9C9A4DDE4A95}" presName="sibTrans" presStyleCnt="0"/>
      <dgm:spPr/>
    </dgm:pt>
    <dgm:pt modelId="{09476027-B711-4A46-AEFE-6EF9806031BA}" type="pres">
      <dgm:prSet presAssocID="{97DB3BED-2161-4704-B636-2DC854C430C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A55175-9BA3-459D-9AFE-3A1F2B453B9C}" type="pres">
      <dgm:prSet presAssocID="{2E0EB80C-39EE-407E-BEF1-B4485C20BC48}" presName="sibTrans" presStyleCnt="0"/>
      <dgm:spPr/>
    </dgm:pt>
    <dgm:pt modelId="{62CD95D2-A17B-4391-A6C4-940622AE12DE}" type="pres">
      <dgm:prSet presAssocID="{A4329DFB-AAED-4F4E-916D-1881F68B6FB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7984E2-8E3E-44F7-A0E3-2F63F04A30A5}" type="pres">
      <dgm:prSet presAssocID="{9459EACB-23CC-4CAE-8F1D-2A508F28B4CF}" presName="sibTrans" presStyleCnt="0"/>
      <dgm:spPr/>
    </dgm:pt>
    <dgm:pt modelId="{A56D24D6-08C0-4F1F-A7AF-F709A9E63B21}" type="pres">
      <dgm:prSet presAssocID="{0D4D8CFB-6F77-43C8-A940-4E2D0E92C9C5}" presName="node" presStyleLbl="node1" presStyleIdx="3" presStyleCnt="10" custLinFactNeighborX="1695" custLinFactNeighborY="-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3C9483-1C35-477A-9226-5F8A469F6E18}" type="pres">
      <dgm:prSet presAssocID="{F02FC06E-FA78-488B-9E1B-D25B8DB10F27}" presName="sibTrans" presStyleCnt="0"/>
      <dgm:spPr/>
    </dgm:pt>
    <dgm:pt modelId="{AECD346A-D159-41D6-A1A1-D823C6218F17}" type="pres">
      <dgm:prSet presAssocID="{67DA4B05-F9AA-4C37-A5A7-C9BE1B21D88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B86F99-DD50-42D1-B729-032C2228485D}" type="pres">
      <dgm:prSet presAssocID="{ADEFF6C2-68F1-46C0-A949-459F0074218B}" presName="sibTrans" presStyleCnt="0"/>
      <dgm:spPr/>
    </dgm:pt>
    <dgm:pt modelId="{A801E1CF-74C1-456D-A597-52A688DD20E6}" type="pres">
      <dgm:prSet presAssocID="{95ABD301-E3D6-4E19-8F93-C339CDE7E274}" presName="node" presStyleLbl="node1" presStyleIdx="5" presStyleCnt="10" custLinFactNeighborX="808" custLinFactNeighborY="13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10B6B6-F630-481A-970B-3CE97C787361}" type="pres">
      <dgm:prSet presAssocID="{5BAF2CAA-13A0-4182-B008-E33B146B935D}" presName="sibTrans" presStyleCnt="0"/>
      <dgm:spPr/>
    </dgm:pt>
    <dgm:pt modelId="{AB328D38-3FE8-4B4D-9919-C2CCCB9CC977}" type="pres">
      <dgm:prSet presAssocID="{37D9BEB8-BA99-446D-A257-1599FBA71A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B3B675-7A7F-4E45-8254-D086F4BE2089}" type="pres">
      <dgm:prSet presAssocID="{1F1BDBFB-C09A-4DC2-BF96-FAF0BF6BE68D}" presName="sibTrans" presStyleCnt="0"/>
      <dgm:spPr/>
    </dgm:pt>
    <dgm:pt modelId="{C759F682-737E-46DC-ABD9-7702E7E92284}" type="pres">
      <dgm:prSet presAssocID="{D54275DE-CD68-4EFC-95F6-420B7444DA1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C16D23-9AAE-4997-B30E-98E06A2B1E14}" type="pres">
      <dgm:prSet presAssocID="{AC04F34D-B024-4A3F-92EA-E393EF2DE5DE}" presName="sibTrans" presStyleCnt="0"/>
      <dgm:spPr/>
    </dgm:pt>
    <dgm:pt modelId="{8A20571E-BE13-421A-9713-88891B0150EC}" type="pres">
      <dgm:prSet presAssocID="{C368779B-CF59-4049-A872-C0DEB1A6320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D1EF4A-D1C1-4AD4-AE88-3A527D1BDF54}" type="pres">
      <dgm:prSet presAssocID="{95776C04-72E5-44DC-9EAA-18B46819BCE6}" presName="sibTrans" presStyleCnt="0"/>
      <dgm:spPr/>
    </dgm:pt>
    <dgm:pt modelId="{8F286C8D-8318-4BD0-B7B0-B1B76D1CECA9}" type="pres">
      <dgm:prSet presAssocID="{B5FED388-307E-43C1-B9C3-A556228275D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399C45-B153-48AB-BE4F-2A4A653C932B}" type="presOf" srcId="{B5FED388-307E-43C1-B9C3-A556228275D3}" destId="{8F286C8D-8318-4BD0-B7B0-B1B76D1CECA9}" srcOrd="0" destOrd="0" presId="urn:microsoft.com/office/officeart/2005/8/layout/default"/>
    <dgm:cxn modelId="{4A7B4A1A-0699-45CD-848D-4F51C88909F4}" srcId="{1D226D5D-0F36-4CDC-AE27-4A71B28D7810}" destId="{C368779B-CF59-4049-A872-C0DEB1A63203}" srcOrd="8" destOrd="0" parTransId="{E2AB6E73-DB44-4834-B38E-B7473F14E8E4}" sibTransId="{95776C04-72E5-44DC-9EAA-18B46819BCE6}"/>
    <dgm:cxn modelId="{C2F62437-C623-4521-BCDE-EB5192B5CFA3}" type="presOf" srcId="{95ABD301-E3D6-4E19-8F93-C339CDE7E274}" destId="{A801E1CF-74C1-456D-A597-52A688DD20E6}" srcOrd="0" destOrd="0" presId="urn:microsoft.com/office/officeart/2005/8/layout/default"/>
    <dgm:cxn modelId="{754422EB-F3DA-40CC-998A-67F6702E2AB1}" srcId="{1D226D5D-0F36-4CDC-AE27-4A71B28D7810}" destId="{95ABD301-E3D6-4E19-8F93-C339CDE7E274}" srcOrd="5" destOrd="0" parTransId="{C4D27A24-BFEA-422D-8B17-F31F7176C1C7}" sibTransId="{5BAF2CAA-13A0-4182-B008-E33B146B935D}"/>
    <dgm:cxn modelId="{4E54F0BE-C686-46CD-AEB4-515A3FAA42FC}" srcId="{1D226D5D-0F36-4CDC-AE27-4A71B28D7810}" destId="{B5FED388-307E-43C1-B9C3-A556228275D3}" srcOrd="9" destOrd="0" parTransId="{9402AF0D-7B4B-4AAE-93E5-60391EEA8F7A}" sibTransId="{DDDB4F0A-C87E-4DBA-B6E7-BD3AC78F74D9}"/>
    <dgm:cxn modelId="{DEFD834D-E5FC-481A-A898-3071E501B2D8}" type="presOf" srcId="{D54275DE-CD68-4EFC-95F6-420B7444DA1F}" destId="{C759F682-737E-46DC-ABD9-7702E7E92284}" srcOrd="0" destOrd="0" presId="urn:microsoft.com/office/officeart/2005/8/layout/default"/>
    <dgm:cxn modelId="{6EABA4A1-93F4-4409-B039-E788B3878FDD}" srcId="{1D226D5D-0F36-4CDC-AE27-4A71B28D7810}" destId="{37D9BEB8-BA99-446D-A257-1599FBA71A9E}" srcOrd="6" destOrd="0" parTransId="{2393ACF5-1F17-4251-9360-6A0C4671F163}" sibTransId="{1F1BDBFB-C09A-4DC2-BF96-FAF0BF6BE68D}"/>
    <dgm:cxn modelId="{AF190D04-24F2-426D-BBD9-1A026182EE0F}" type="presOf" srcId="{37D9BEB8-BA99-446D-A257-1599FBA71A9E}" destId="{AB328D38-3FE8-4B4D-9919-C2CCCB9CC977}" srcOrd="0" destOrd="0" presId="urn:microsoft.com/office/officeart/2005/8/layout/default"/>
    <dgm:cxn modelId="{F6037874-F192-4906-BBB9-985FC4F214F4}" srcId="{1D226D5D-0F36-4CDC-AE27-4A71B28D7810}" destId="{67DA4B05-F9AA-4C37-A5A7-C9BE1B21D885}" srcOrd="4" destOrd="0" parTransId="{1C72578C-EC91-4344-83D6-08327AD163E1}" sibTransId="{ADEFF6C2-68F1-46C0-A949-459F0074218B}"/>
    <dgm:cxn modelId="{3F562D92-7E0E-4AEB-892E-F6A62B27D9B3}" type="presOf" srcId="{0D4D8CFB-6F77-43C8-A940-4E2D0E92C9C5}" destId="{A56D24D6-08C0-4F1F-A7AF-F709A9E63B21}" srcOrd="0" destOrd="0" presId="urn:microsoft.com/office/officeart/2005/8/layout/default"/>
    <dgm:cxn modelId="{2BD912FD-7398-4476-9F59-15D8BAEA32BB}" srcId="{1D226D5D-0F36-4CDC-AE27-4A71B28D7810}" destId="{E2273AA3-33A5-4BE3-BF99-77D08B11C9BC}" srcOrd="0" destOrd="0" parTransId="{D68D80D0-285A-48F3-874D-EECDB3A2971A}" sibTransId="{6A80D6DA-BA9F-4173-B419-9C9A4DDE4A95}"/>
    <dgm:cxn modelId="{30432C6A-1695-479D-AA61-7BEC6D12758F}" type="presOf" srcId="{1D226D5D-0F36-4CDC-AE27-4A71B28D7810}" destId="{C1ECB303-C37C-4EAC-BCE5-0FE7D3848A21}" srcOrd="0" destOrd="0" presId="urn:microsoft.com/office/officeart/2005/8/layout/default"/>
    <dgm:cxn modelId="{2835E0D3-91F3-48F1-A0A3-A7864086E591}" srcId="{1D226D5D-0F36-4CDC-AE27-4A71B28D7810}" destId="{0D4D8CFB-6F77-43C8-A940-4E2D0E92C9C5}" srcOrd="3" destOrd="0" parTransId="{14A08944-7248-4A3E-A11C-BED1623AB602}" sibTransId="{F02FC06E-FA78-488B-9E1B-D25B8DB10F27}"/>
    <dgm:cxn modelId="{7EFB1900-9D7F-4326-9E86-BE308B477DB8}" srcId="{1D226D5D-0F36-4CDC-AE27-4A71B28D7810}" destId="{97DB3BED-2161-4704-B636-2DC854C430C2}" srcOrd="1" destOrd="0" parTransId="{A6FD04C8-97AD-4D2D-909B-6A5EF7369B68}" sibTransId="{2E0EB80C-39EE-407E-BEF1-B4485C20BC48}"/>
    <dgm:cxn modelId="{98412095-8CDD-4D4E-BDDE-EE44E3CE5E82}" type="presOf" srcId="{C368779B-CF59-4049-A872-C0DEB1A63203}" destId="{8A20571E-BE13-421A-9713-88891B0150EC}" srcOrd="0" destOrd="0" presId="urn:microsoft.com/office/officeart/2005/8/layout/default"/>
    <dgm:cxn modelId="{52519E58-9005-4C58-B779-5939C59488DC}" type="presOf" srcId="{97DB3BED-2161-4704-B636-2DC854C430C2}" destId="{09476027-B711-4A46-AEFE-6EF9806031BA}" srcOrd="0" destOrd="0" presId="urn:microsoft.com/office/officeart/2005/8/layout/default"/>
    <dgm:cxn modelId="{38965ACB-B4B2-4B43-BF92-D38AC33D3BA3}" type="presOf" srcId="{E2273AA3-33A5-4BE3-BF99-77D08B11C9BC}" destId="{AAAC907F-87A0-476D-B66C-716BB69D6756}" srcOrd="0" destOrd="0" presId="urn:microsoft.com/office/officeart/2005/8/layout/default"/>
    <dgm:cxn modelId="{AD8E3362-3790-4A3D-8D85-676808414048}" type="presOf" srcId="{A4329DFB-AAED-4F4E-916D-1881F68B6FBD}" destId="{62CD95D2-A17B-4391-A6C4-940622AE12DE}" srcOrd="0" destOrd="0" presId="urn:microsoft.com/office/officeart/2005/8/layout/default"/>
    <dgm:cxn modelId="{18F9FEA4-FFF4-489A-BB58-621EE9EDF59F}" srcId="{1D226D5D-0F36-4CDC-AE27-4A71B28D7810}" destId="{A4329DFB-AAED-4F4E-916D-1881F68B6FBD}" srcOrd="2" destOrd="0" parTransId="{A99B9B23-DDAD-40CC-B139-8D2624F86C5E}" sibTransId="{9459EACB-23CC-4CAE-8F1D-2A508F28B4CF}"/>
    <dgm:cxn modelId="{0BB11E8A-6E27-4766-BAC8-B96901AB217B}" srcId="{1D226D5D-0F36-4CDC-AE27-4A71B28D7810}" destId="{D54275DE-CD68-4EFC-95F6-420B7444DA1F}" srcOrd="7" destOrd="0" parTransId="{279DCDF1-2FA2-40EC-8A38-4FC19F74BC37}" sibTransId="{AC04F34D-B024-4A3F-92EA-E393EF2DE5DE}"/>
    <dgm:cxn modelId="{58E93A3F-11A0-4505-A0DE-F9B5DCF0E789}" type="presOf" srcId="{67DA4B05-F9AA-4C37-A5A7-C9BE1B21D885}" destId="{AECD346A-D159-41D6-A1A1-D823C6218F17}" srcOrd="0" destOrd="0" presId="urn:microsoft.com/office/officeart/2005/8/layout/default"/>
    <dgm:cxn modelId="{736BD6B7-C3BE-47DE-8634-A4250F0C555D}" type="presParOf" srcId="{C1ECB303-C37C-4EAC-BCE5-0FE7D3848A21}" destId="{AAAC907F-87A0-476D-B66C-716BB69D6756}" srcOrd="0" destOrd="0" presId="urn:microsoft.com/office/officeart/2005/8/layout/default"/>
    <dgm:cxn modelId="{3CEBC054-FD3D-4498-BB2B-514D5FBB277F}" type="presParOf" srcId="{C1ECB303-C37C-4EAC-BCE5-0FE7D3848A21}" destId="{98DACE6F-770F-4D26-BBAF-A0B6861CB02D}" srcOrd="1" destOrd="0" presId="urn:microsoft.com/office/officeart/2005/8/layout/default"/>
    <dgm:cxn modelId="{C1A7EE36-176F-4BBE-8965-C828779B00DD}" type="presParOf" srcId="{C1ECB303-C37C-4EAC-BCE5-0FE7D3848A21}" destId="{09476027-B711-4A46-AEFE-6EF9806031BA}" srcOrd="2" destOrd="0" presId="urn:microsoft.com/office/officeart/2005/8/layout/default"/>
    <dgm:cxn modelId="{2F3F763E-137C-40FC-822B-94BBEDB5BD15}" type="presParOf" srcId="{C1ECB303-C37C-4EAC-BCE5-0FE7D3848A21}" destId="{A5A55175-9BA3-459D-9AFE-3A1F2B453B9C}" srcOrd="3" destOrd="0" presId="urn:microsoft.com/office/officeart/2005/8/layout/default"/>
    <dgm:cxn modelId="{AFBD4113-DACF-4146-A6EE-3F444FD5CCAA}" type="presParOf" srcId="{C1ECB303-C37C-4EAC-BCE5-0FE7D3848A21}" destId="{62CD95D2-A17B-4391-A6C4-940622AE12DE}" srcOrd="4" destOrd="0" presId="urn:microsoft.com/office/officeart/2005/8/layout/default"/>
    <dgm:cxn modelId="{F3E07437-678E-4A88-B864-C0F40E3B2015}" type="presParOf" srcId="{C1ECB303-C37C-4EAC-BCE5-0FE7D3848A21}" destId="{2A7984E2-8E3E-44F7-A0E3-2F63F04A30A5}" srcOrd="5" destOrd="0" presId="urn:microsoft.com/office/officeart/2005/8/layout/default"/>
    <dgm:cxn modelId="{12F83171-7E49-483D-BC32-696B623F5244}" type="presParOf" srcId="{C1ECB303-C37C-4EAC-BCE5-0FE7D3848A21}" destId="{A56D24D6-08C0-4F1F-A7AF-F709A9E63B21}" srcOrd="6" destOrd="0" presId="urn:microsoft.com/office/officeart/2005/8/layout/default"/>
    <dgm:cxn modelId="{7AC7AB14-9D6B-40B9-B0B0-197FB6FB5567}" type="presParOf" srcId="{C1ECB303-C37C-4EAC-BCE5-0FE7D3848A21}" destId="{333C9483-1C35-477A-9226-5F8A469F6E18}" srcOrd="7" destOrd="0" presId="urn:microsoft.com/office/officeart/2005/8/layout/default"/>
    <dgm:cxn modelId="{27F75130-81A3-4496-A97B-872CEC6C6F09}" type="presParOf" srcId="{C1ECB303-C37C-4EAC-BCE5-0FE7D3848A21}" destId="{AECD346A-D159-41D6-A1A1-D823C6218F17}" srcOrd="8" destOrd="0" presId="urn:microsoft.com/office/officeart/2005/8/layout/default"/>
    <dgm:cxn modelId="{7DF50513-2A7C-465E-A12A-8F29D4C28B4B}" type="presParOf" srcId="{C1ECB303-C37C-4EAC-BCE5-0FE7D3848A21}" destId="{38B86F99-DD50-42D1-B729-032C2228485D}" srcOrd="9" destOrd="0" presId="urn:microsoft.com/office/officeart/2005/8/layout/default"/>
    <dgm:cxn modelId="{E83895E0-6089-4772-B768-3E111C6E305D}" type="presParOf" srcId="{C1ECB303-C37C-4EAC-BCE5-0FE7D3848A21}" destId="{A801E1CF-74C1-456D-A597-52A688DD20E6}" srcOrd="10" destOrd="0" presId="urn:microsoft.com/office/officeart/2005/8/layout/default"/>
    <dgm:cxn modelId="{254605A1-7AED-42A9-8F7A-1B9B9839A88D}" type="presParOf" srcId="{C1ECB303-C37C-4EAC-BCE5-0FE7D3848A21}" destId="{D810B6B6-F630-481A-970B-3CE97C787361}" srcOrd="11" destOrd="0" presId="urn:microsoft.com/office/officeart/2005/8/layout/default"/>
    <dgm:cxn modelId="{2A12BB5E-79C4-46F3-8CFD-D96C899003DD}" type="presParOf" srcId="{C1ECB303-C37C-4EAC-BCE5-0FE7D3848A21}" destId="{AB328D38-3FE8-4B4D-9919-C2CCCB9CC977}" srcOrd="12" destOrd="0" presId="urn:microsoft.com/office/officeart/2005/8/layout/default"/>
    <dgm:cxn modelId="{CAF2461E-66DB-4BD2-A027-F109257E1E7C}" type="presParOf" srcId="{C1ECB303-C37C-4EAC-BCE5-0FE7D3848A21}" destId="{4DB3B675-7A7F-4E45-8254-D086F4BE2089}" srcOrd="13" destOrd="0" presId="urn:microsoft.com/office/officeart/2005/8/layout/default"/>
    <dgm:cxn modelId="{3B313DF9-FD06-49EB-AA1A-AEAD3881B590}" type="presParOf" srcId="{C1ECB303-C37C-4EAC-BCE5-0FE7D3848A21}" destId="{C759F682-737E-46DC-ABD9-7702E7E92284}" srcOrd="14" destOrd="0" presId="urn:microsoft.com/office/officeart/2005/8/layout/default"/>
    <dgm:cxn modelId="{E6B7902E-A7FB-4218-B9E3-03B3E19EFCDB}" type="presParOf" srcId="{C1ECB303-C37C-4EAC-BCE5-0FE7D3848A21}" destId="{49C16D23-9AAE-4997-B30E-98E06A2B1E14}" srcOrd="15" destOrd="0" presId="urn:microsoft.com/office/officeart/2005/8/layout/default"/>
    <dgm:cxn modelId="{33D536F0-C11F-489E-A6EE-C3AEBDAD1B6E}" type="presParOf" srcId="{C1ECB303-C37C-4EAC-BCE5-0FE7D3848A21}" destId="{8A20571E-BE13-421A-9713-88891B0150EC}" srcOrd="16" destOrd="0" presId="urn:microsoft.com/office/officeart/2005/8/layout/default"/>
    <dgm:cxn modelId="{4042D5DA-A524-4357-A262-818E79E8366E}" type="presParOf" srcId="{C1ECB303-C37C-4EAC-BCE5-0FE7D3848A21}" destId="{5DD1EF4A-D1C1-4AD4-AE88-3A527D1BDF54}" srcOrd="17" destOrd="0" presId="urn:microsoft.com/office/officeart/2005/8/layout/default"/>
    <dgm:cxn modelId="{1DFDA1C6-ED9D-4C4F-868F-4A5CD42DF0F1}" type="presParOf" srcId="{C1ECB303-C37C-4EAC-BCE5-0FE7D3848A21}" destId="{8F286C8D-8318-4BD0-B7B0-B1B76D1CECA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C907F-87A0-476D-B66C-716BB69D6756}">
      <dsp:nvSpPr>
        <dsp:cNvPr id="0" name=""/>
        <dsp:cNvSpPr/>
      </dsp:nvSpPr>
      <dsp:spPr>
        <a:xfrm>
          <a:off x="2531" y="26996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Proliferation of (poorly secured) </a:t>
          </a:r>
          <a:br>
            <a:rPr lang="en-GB" sz="1200" b="1" kern="1200" dirty="0" smtClean="0"/>
          </a:br>
          <a:r>
            <a:rPr lang="en-GB" sz="1200" b="1" kern="1200" dirty="0" err="1" smtClean="0"/>
            <a:t>IoT</a:t>
          </a:r>
          <a:r>
            <a:rPr lang="en-GB" sz="1200" b="1" kern="1200" dirty="0" smtClean="0"/>
            <a:t> devices</a:t>
          </a:r>
          <a:endParaRPr lang="en-GB" sz="1200" b="1" kern="1200" dirty="0"/>
        </a:p>
      </dsp:txBody>
      <dsp:txXfrm>
        <a:off x="2531" y="26996"/>
        <a:ext cx="2008348" cy="1205008"/>
      </dsp:txXfrm>
    </dsp:sp>
    <dsp:sp modelId="{09476027-B711-4A46-AEFE-6EF9806031BA}">
      <dsp:nvSpPr>
        <dsp:cNvPr id="0" name=""/>
        <dsp:cNvSpPr/>
      </dsp:nvSpPr>
      <dsp:spPr>
        <a:xfrm>
          <a:off x="2211714" y="26996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Blurring lines between state and non-state actors</a:t>
          </a:r>
          <a:endParaRPr lang="en-GB" sz="1200" b="1" kern="1200" dirty="0"/>
        </a:p>
      </dsp:txBody>
      <dsp:txXfrm>
        <a:off x="2211714" y="26996"/>
        <a:ext cx="2008348" cy="1205008"/>
      </dsp:txXfrm>
    </dsp:sp>
    <dsp:sp modelId="{62CD95D2-A17B-4391-A6C4-940622AE12DE}">
      <dsp:nvSpPr>
        <dsp:cNvPr id="0" name=""/>
        <dsp:cNvSpPr/>
      </dsp:nvSpPr>
      <dsp:spPr>
        <a:xfrm>
          <a:off x="4420897" y="26996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Hybrid attacks on western democracies</a:t>
          </a:r>
        </a:p>
      </dsp:txBody>
      <dsp:txXfrm>
        <a:off x="4420897" y="26996"/>
        <a:ext cx="2008348" cy="1205008"/>
      </dsp:txXfrm>
    </dsp:sp>
    <dsp:sp modelId="{A56D24D6-08C0-4F1F-A7AF-F709A9E63B21}">
      <dsp:nvSpPr>
        <dsp:cNvPr id="0" name=""/>
        <dsp:cNvSpPr/>
      </dsp:nvSpPr>
      <dsp:spPr>
        <a:xfrm>
          <a:off x="6632611" y="26502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Fake news</a:t>
          </a:r>
        </a:p>
      </dsp:txBody>
      <dsp:txXfrm>
        <a:off x="6632611" y="26502"/>
        <a:ext cx="2008348" cy="1205008"/>
      </dsp:txXfrm>
    </dsp:sp>
    <dsp:sp modelId="{AECD346A-D159-41D6-A1A1-D823C6218F17}">
      <dsp:nvSpPr>
        <dsp:cNvPr id="0" name=""/>
        <dsp:cNvSpPr/>
      </dsp:nvSpPr>
      <dsp:spPr>
        <a:xfrm>
          <a:off x="2531" y="1432840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Evolving  cybercrime business models</a:t>
          </a:r>
        </a:p>
      </dsp:txBody>
      <dsp:txXfrm>
        <a:off x="2531" y="1432840"/>
        <a:ext cx="2008348" cy="1205008"/>
      </dsp:txXfrm>
    </dsp:sp>
    <dsp:sp modelId="{A801E1CF-74C1-456D-A597-52A688DD20E6}">
      <dsp:nvSpPr>
        <dsp:cNvPr id="0" name=""/>
        <dsp:cNvSpPr/>
      </dsp:nvSpPr>
      <dsp:spPr>
        <a:xfrm>
          <a:off x="2227941" y="1449433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Cyber espionage on the rise</a:t>
          </a:r>
        </a:p>
      </dsp:txBody>
      <dsp:txXfrm>
        <a:off x="2227941" y="1449433"/>
        <a:ext cx="2008348" cy="1205008"/>
      </dsp:txXfrm>
    </dsp:sp>
    <dsp:sp modelId="{AB328D38-3FE8-4B4D-9919-C2CCCB9CC977}">
      <dsp:nvSpPr>
        <dsp:cNvPr id="0" name=""/>
        <dsp:cNvSpPr/>
      </dsp:nvSpPr>
      <dsp:spPr>
        <a:xfrm>
          <a:off x="4420897" y="1432840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Dependence on foreign security technologies</a:t>
          </a:r>
          <a:endParaRPr lang="en-GB" sz="1200" b="1" kern="1200" dirty="0"/>
        </a:p>
      </dsp:txBody>
      <dsp:txXfrm>
        <a:off x="4420897" y="1432840"/>
        <a:ext cx="2008348" cy="1205008"/>
      </dsp:txXfrm>
    </dsp:sp>
    <dsp:sp modelId="{C759F682-737E-46DC-ABD9-7702E7E92284}">
      <dsp:nvSpPr>
        <dsp:cNvPr id="0" name=""/>
        <dsp:cNvSpPr/>
      </dsp:nvSpPr>
      <dsp:spPr>
        <a:xfrm>
          <a:off x="6630080" y="1432840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Persisting critical infrastructure vulnerabilities</a:t>
          </a:r>
          <a:endParaRPr lang="en-GB" sz="1200" b="1" kern="1200" dirty="0"/>
        </a:p>
      </dsp:txBody>
      <dsp:txXfrm>
        <a:off x="6630080" y="1432840"/>
        <a:ext cx="2008348" cy="1205008"/>
      </dsp:txXfrm>
    </dsp:sp>
    <dsp:sp modelId="{8A20571E-BE13-421A-9713-88891B0150EC}">
      <dsp:nvSpPr>
        <dsp:cNvPr id="0" name=""/>
        <dsp:cNvSpPr/>
      </dsp:nvSpPr>
      <dsp:spPr>
        <a:xfrm>
          <a:off x="2211714" y="2838684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Attempts to promote new internet governance model</a:t>
          </a:r>
          <a:endParaRPr lang="en-GB" sz="1200" b="1" kern="1200" dirty="0"/>
        </a:p>
      </dsp:txBody>
      <dsp:txXfrm>
        <a:off x="2211714" y="2838684"/>
        <a:ext cx="2008348" cy="1205008"/>
      </dsp:txXfrm>
    </dsp:sp>
    <dsp:sp modelId="{8F286C8D-8318-4BD0-B7B0-B1B76D1CECA9}">
      <dsp:nvSpPr>
        <dsp:cNvPr id="0" name=""/>
        <dsp:cNvSpPr/>
      </dsp:nvSpPr>
      <dsp:spPr>
        <a:xfrm>
          <a:off x="4420897" y="2838684"/>
          <a:ext cx="2008348" cy="120500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Vulnerabilities of third countries</a:t>
          </a:r>
          <a:endParaRPr lang="en-GB" sz="1200" b="1" kern="1200" dirty="0"/>
        </a:p>
      </dsp:txBody>
      <dsp:txXfrm>
        <a:off x="4420897" y="2838684"/>
        <a:ext cx="2008348" cy="1205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9EC0-1652-453A-9F69-DEC9140785D1}" type="datetimeFigureOut">
              <a:rPr lang="es-ES_tradnl" smtClean="0"/>
              <a:t>25/06/2018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84B3-B7DB-4158-B1BF-901C8762B3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80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4" y="2010156"/>
            <a:ext cx="4364662" cy="270486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2000" y="3739823"/>
            <a:ext cx="4176465" cy="1422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Ponente</a:t>
            </a:r>
          </a:p>
          <a:p>
            <a:r>
              <a:rPr lang="es-ES" dirty="0" smtClean="0"/>
              <a:t>Ponente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78426" y="1981706"/>
            <a:ext cx="8082116" cy="1470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/>
            </a:lvl1pPr>
          </a:lstStyle>
          <a:p>
            <a:r>
              <a:rPr lang="es-ES" dirty="0" smtClean="0"/>
              <a:t>Título de la ponencia</a:t>
            </a:r>
            <a:br>
              <a:rPr lang="es-ES" dirty="0" smtClean="0"/>
            </a:br>
            <a:r>
              <a:rPr lang="es-ES" dirty="0" smtClean="0"/>
              <a:t>Título de la ponencia</a:t>
            </a:r>
            <a:endParaRPr lang="es-ES" dirty="0"/>
          </a:p>
        </p:txBody>
      </p:sp>
      <p:sp>
        <p:nvSpPr>
          <p:cNvPr id="17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8133424" y="6076800"/>
            <a:ext cx="83106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ctr"/>
            <a:endParaRPr lang="es-ES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8" y="174912"/>
            <a:ext cx="2289048" cy="98145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76" y="314498"/>
            <a:ext cx="2832083" cy="79614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5" y="6106680"/>
            <a:ext cx="4678680" cy="35966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7" y="4694042"/>
            <a:ext cx="3581222" cy="10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84"/>
          <a:stretch/>
        </p:blipFill>
        <p:spPr>
          <a:xfrm>
            <a:off x="511567" y="5692239"/>
            <a:ext cx="1528978" cy="22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eaLnBrk="1" latinLnBrk="0" hangingPunct="1">
              <a:defRPr kumimoji="0" lang="es-ES" sz="3400" b="1">
                <a:solidFill>
                  <a:srgbClr val="2F6EBB"/>
                </a:solidFill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latin typeface="+mn-lt"/>
              </a:defRPr>
            </a:lvl1pPr>
            <a:lvl2pPr eaLnBrk="1" latinLnBrk="0" hangingPunct="1">
              <a:defRPr kumimoji="0" lang="es-ES" sz="2400">
                <a:latin typeface="+mn-lt"/>
              </a:defRPr>
            </a:lvl2pPr>
            <a:lvl3pPr eaLnBrk="1" latinLnBrk="0" hangingPunct="1">
              <a:defRPr kumimoji="0" lang="es-ES" sz="2000">
                <a:latin typeface="+mn-lt"/>
              </a:defRPr>
            </a:lvl3pPr>
            <a:lvl4pPr eaLnBrk="1" latinLnBrk="0" hangingPunct="1">
              <a:defRPr kumimoji="0" lang="es-ES" sz="2000">
                <a:latin typeface="+mn-lt"/>
              </a:defRPr>
            </a:lvl4pPr>
            <a:lvl5pPr eaLnBrk="1" latinLnBrk="0" hangingPunct="1">
              <a:defRPr kumimoji="0" lang="es-ES" sz="2000">
                <a:latin typeface="+mn-lt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54251" y="1691148"/>
            <a:ext cx="8235499" cy="3964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6492875"/>
            <a:ext cx="519144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9819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6492875"/>
            <a:ext cx="519144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gráfico"/>
          <p:cNvSpPr>
            <a:spLocks noGrp="1"/>
          </p:cNvSpPr>
          <p:nvPr>
            <p:ph type="chart" sz="quarter" idx="13"/>
          </p:nvPr>
        </p:nvSpPr>
        <p:spPr>
          <a:xfrm>
            <a:off x="572420" y="1675418"/>
            <a:ext cx="7993063" cy="395703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_tradnl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6492875"/>
            <a:ext cx="519144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10" name="9 Marcador de tabla"/>
          <p:cNvSpPr>
            <a:spLocks noGrp="1"/>
          </p:cNvSpPr>
          <p:nvPr>
            <p:ph type="tbl" sz="quarter" idx="13"/>
          </p:nvPr>
        </p:nvSpPr>
        <p:spPr>
          <a:xfrm>
            <a:off x="460826" y="1557867"/>
            <a:ext cx="8223250" cy="419946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9210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437853"/>
            <a:ext cx="6400800" cy="1752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6492875"/>
            <a:ext cx="519144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8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1435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6492875"/>
            <a:ext cx="519144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654551" y="1540934"/>
            <a:ext cx="4035425" cy="425616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4842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310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12428" y="6485550"/>
            <a:ext cx="501446" cy="366183"/>
          </a:xfrm>
        </p:spPr>
        <p:txBody>
          <a:bodyPr/>
          <a:lstStyle/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50" y="2130539"/>
            <a:ext cx="4947699" cy="102929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03" y="4958825"/>
            <a:ext cx="3765692" cy="32238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06" y="4179877"/>
            <a:ext cx="2314687" cy="57973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57" y="3420208"/>
            <a:ext cx="4362984" cy="3099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27" y="621982"/>
            <a:ext cx="3778044" cy="1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38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0" y="274638"/>
            <a:ext cx="808355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3551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12428" y="6451682"/>
            <a:ext cx="50144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0" y="6061430"/>
            <a:ext cx="1706965" cy="42674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70" y="6097070"/>
            <a:ext cx="1746880" cy="49107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15" y="6106680"/>
            <a:ext cx="4282435" cy="32920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84"/>
          <a:stretch/>
        </p:blipFill>
        <p:spPr>
          <a:xfrm>
            <a:off x="845517" y="6507101"/>
            <a:ext cx="1148967" cy="1716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2" r:id="rId5"/>
    <p:sldLayoutId id="2147483653" r:id="rId6"/>
    <p:sldLayoutId id="2147483656" r:id="rId7"/>
    <p:sldLayoutId id="2147483663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ite.boyero@cdti.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 bwMode="auto">
          <a:xfrm>
            <a:off x="2075406" y="4579497"/>
            <a:ext cx="6768752" cy="132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0" lang="es-ES"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0" lang="es-E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i="1" kern="0" dirty="0">
                <a:solidFill>
                  <a:schemeClr val="bg1">
                    <a:lumMod val="50000"/>
                  </a:schemeClr>
                </a:solidFill>
              </a:rPr>
              <a:t>Maite Boyero </a:t>
            </a:r>
          </a:p>
          <a:p>
            <a:pPr>
              <a:defRPr/>
            </a:pPr>
            <a:r>
              <a:rPr lang="es-ES" i="1" kern="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maite.boyero@cdti.es</a:t>
            </a:r>
            <a:endParaRPr lang="es-ES" i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ES" i="1" kern="0" dirty="0" err="1" smtClean="0">
                <a:solidFill>
                  <a:schemeClr val="bg1">
                    <a:lumMod val="50000"/>
                  </a:schemeClr>
                </a:solidFill>
              </a:rPr>
              <a:t>Spanish</a:t>
            </a:r>
            <a:r>
              <a:rPr lang="es-ES" i="1" kern="0" dirty="0" smtClean="0">
                <a:solidFill>
                  <a:schemeClr val="bg1">
                    <a:lumMod val="50000"/>
                  </a:schemeClr>
                </a:solidFill>
              </a:rPr>
              <a:t> NCP </a:t>
            </a:r>
            <a:r>
              <a:rPr lang="es-ES" i="1" kern="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s-ES" i="1" kern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i="1" kern="0" dirty="0" err="1" smtClean="0">
                <a:solidFill>
                  <a:schemeClr val="bg1">
                    <a:lumMod val="50000"/>
                  </a:schemeClr>
                </a:solidFill>
              </a:rPr>
              <a:t>Secure</a:t>
            </a:r>
            <a:r>
              <a:rPr lang="es-ES" i="1" kern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i="1" kern="0" dirty="0" err="1" smtClean="0">
                <a:solidFill>
                  <a:schemeClr val="bg1">
                    <a:lumMod val="50000"/>
                  </a:schemeClr>
                </a:solidFill>
              </a:rPr>
              <a:t>societies</a:t>
            </a:r>
            <a:endParaRPr lang="es-ES" i="1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5245" y="2173480"/>
            <a:ext cx="8208913" cy="1224136"/>
          </a:xfrm>
        </p:spPr>
        <p:txBody>
          <a:bodyPr/>
          <a:lstStyle/>
          <a:p>
            <a:r>
              <a:rPr lang="es-ES" sz="3200" b="1" dirty="0" err="1" smtClean="0"/>
              <a:t>Opportunities</a:t>
            </a:r>
            <a:r>
              <a:rPr lang="es-ES" sz="3200" b="1" dirty="0" smtClean="0"/>
              <a:t> in Horizon2020 in </a:t>
            </a:r>
            <a:r>
              <a:rPr lang="es-ES" sz="3200" b="1" dirty="0" err="1" smtClean="0"/>
              <a:t>Cybersecurity</a:t>
            </a:r>
            <a:r>
              <a:rPr lang="es-ES" sz="3200" b="1" dirty="0" smtClean="0"/>
              <a:t>.</a:t>
            </a:r>
            <a:br>
              <a:rPr lang="es-ES" sz="3200" b="1" dirty="0" smtClean="0"/>
            </a:br>
            <a:r>
              <a:rPr lang="es-ES" b="1" dirty="0" smtClean="0"/>
              <a:t>2018 </a:t>
            </a:r>
            <a:r>
              <a:rPr lang="es-ES" b="1" dirty="0" err="1" smtClean="0"/>
              <a:t>call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proposals</a:t>
            </a:r>
            <a:r>
              <a:rPr lang="es-ES_tradnl" sz="3200" b="1" dirty="0" smtClean="0"/>
              <a:t> </a:t>
            </a:r>
            <a:r>
              <a:rPr lang="es-ES" sz="3200" b="1" dirty="0" smtClean="0"/>
              <a:t>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6534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1">
            <a:extLst>
              <a:ext uri="{FF2B5EF4-FFF2-40B4-BE49-F238E27FC236}">
                <a16:creationId xmlns:a16="http://schemas.microsoft.com/office/drawing/2014/main" xmlns="" id="{C019F96D-C8E3-4CA2-8481-A7B7854BBAA9}"/>
              </a:ext>
            </a:extLst>
          </p:cNvPr>
          <p:cNvSpPr/>
          <p:nvPr/>
        </p:nvSpPr>
        <p:spPr>
          <a:xfrm>
            <a:off x="386794" y="1378972"/>
            <a:ext cx="80165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Digital </a:t>
            </a:r>
            <a:r>
              <a:rPr lang="en-GB" dirty="0"/>
              <a:t>technologies </a:t>
            </a:r>
            <a:r>
              <a:rPr lang="en-GB" dirty="0" smtClean="0"/>
              <a:t>are </a:t>
            </a:r>
            <a:r>
              <a:rPr lang="en-GB" dirty="0"/>
              <a:t>profoundly changing the financial sector. Cybersecurity solutions are essential to make possible digital technologies for finance and for the stability of the financial sector </a:t>
            </a:r>
            <a:r>
              <a:rPr lang="en-GB" b="1" dirty="0"/>
              <a:t>which must respond to increasingly sophisticated cyber-attacks.</a:t>
            </a:r>
            <a:endParaRPr lang="es-ES" b="1" dirty="0"/>
          </a:p>
          <a:p>
            <a:pPr algn="just"/>
            <a:endParaRPr lang="en-GB" dirty="0" smtClean="0">
              <a:sym typeface="Wingdings" panose="05000000000000000000" pitchFamily="2" charset="2"/>
            </a:endParaRPr>
          </a:p>
          <a:p>
            <a:pPr algn="just"/>
            <a:r>
              <a:rPr lang="en-GB" dirty="0"/>
              <a:t>I</a:t>
            </a:r>
            <a:r>
              <a:rPr lang="en-GB" dirty="0" smtClean="0"/>
              <a:t>dentifying </a:t>
            </a:r>
            <a:r>
              <a:rPr lang="en-GB" dirty="0"/>
              <a:t>specific vulnerabilities, propagation effects and counter measures</a:t>
            </a:r>
            <a:r>
              <a:rPr lang="en-GB" dirty="0" smtClean="0"/>
              <a:t>, </a:t>
            </a:r>
            <a:r>
              <a:rPr lang="en-GB" dirty="0"/>
              <a:t>developing and testing cyber innovation-based solutions and validating them in </a:t>
            </a:r>
            <a:r>
              <a:rPr lang="en-GB" b="1" dirty="0" smtClean="0"/>
              <a:t>pilots/demonstrators</a:t>
            </a:r>
          </a:p>
          <a:p>
            <a:pPr algn="just"/>
            <a:endParaRPr lang="en-GB" dirty="0">
              <a:sym typeface="Wingdings" panose="05000000000000000000" pitchFamily="2" charset="2"/>
            </a:endParaRPr>
          </a:p>
          <a:p>
            <a:pPr algn="just"/>
            <a:r>
              <a:rPr lang="en-GB" dirty="0" smtClean="0">
                <a:sym typeface="Wingdings" panose="05000000000000000000" pitchFamily="2" charset="2"/>
              </a:rPr>
              <a:t>3 strands:</a:t>
            </a:r>
          </a:p>
          <a:p>
            <a:pPr marL="342900" indent="-342900" algn="just"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Development of resilient enhancing technologies</a:t>
            </a:r>
          </a:p>
          <a:p>
            <a:pPr marL="342900" indent="-342900" algn="just"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Development of new/enhanced parameterized, automated, and collaborative ICT tools for insurance companies, which are needed to collect security, privacy, personal data protection and accountability requirements for their clients</a:t>
            </a:r>
          </a:p>
          <a:p>
            <a:pPr marL="342900" indent="-342900" algn="just"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Standardization to allow the quick adoption of cybersecurity best practices in the domain.</a:t>
            </a:r>
            <a:endParaRPr lang="en-GB" dirty="0">
              <a:sym typeface="Wingdings" panose="05000000000000000000" pitchFamily="2" charset="2"/>
            </a:endParaRPr>
          </a:p>
          <a:p>
            <a:pPr algn="just"/>
            <a:endParaRPr lang="es-ES_trad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346" y="0"/>
            <a:ext cx="8612372" cy="1440160"/>
          </a:xfrm>
        </p:spPr>
        <p:txBody>
          <a:bodyPr/>
          <a:lstStyle/>
          <a:p>
            <a:pPr marL="0" indent="0" algn="ctr"/>
            <a:r>
              <a:rPr lang="en-GB" sz="2800" b="1" dirty="0">
                <a:solidFill>
                  <a:schemeClr val="tx1"/>
                </a:solidFill>
              </a:rPr>
              <a:t>SU-DS05-2018-2019: Digital security, privacy, data protection and accountability in critical </a:t>
            </a:r>
            <a:r>
              <a:rPr lang="en-GB" sz="2800" b="1" dirty="0" smtClean="0">
                <a:solidFill>
                  <a:schemeClr val="tx1"/>
                </a:solidFill>
              </a:rPr>
              <a:t>sectors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" y="160554"/>
            <a:ext cx="9123465" cy="864096"/>
          </a:xfrm>
        </p:spPr>
        <p:txBody>
          <a:bodyPr/>
          <a:lstStyle/>
          <a:p>
            <a:pPr algn="ctr"/>
            <a:r>
              <a:rPr lang="en-GB" sz="2800" b="1" dirty="0" smtClean="0"/>
              <a:t>LEIT-ICT Cybersecurity Call (</a:t>
            </a:r>
            <a:r>
              <a:rPr lang="en-GB" sz="2800" b="1" dirty="0"/>
              <a:t>overview)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74" y="1506488"/>
            <a:ext cx="7488832" cy="39604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i="0" u="sng" dirty="0"/>
              <a:t>Topics</a:t>
            </a:r>
            <a:r>
              <a:rPr lang="en-GB" sz="2400" b="1" i="0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FF0000"/>
                </a:solidFill>
              </a:rPr>
              <a:t>SU-ICT-01-2018: Dynamic countering of cyber-attacks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2400" i="0" dirty="0"/>
              <a:t>SU-ICT-02-2020: Building blocks for resilience in evolving ICT systems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2400" i="0" dirty="0"/>
              <a:t>SU-ICT-03-2018: Establishing and operating a pilot for a Cybersecurity Competence Network to develop and implement a common Cybersecurity Research &amp; Innovation </a:t>
            </a:r>
            <a:r>
              <a:rPr lang="en-GB" sz="2400" i="0" dirty="0" smtClean="0"/>
              <a:t>Roadmap (closed!)</a:t>
            </a:r>
            <a:endParaRPr lang="en-GB" sz="2400" i="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2400" i="0" dirty="0"/>
              <a:t>SU-ICT-04-2019: Quantum Key Distribution testbed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1E9D2A-B2BA-4435-A045-8203970B544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0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" y="458266"/>
            <a:ext cx="9123465" cy="936104"/>
          </a:xfrm>
        </p:spPr>
        <p:txBody>
          <a:bodyPr/>
          <a:lstStyle/>
          <a:p>
            <a:pPr marL="0" indent="0" algn="ctr"/>
            <a:r>
              <a:rPr lang="en-GB" sz="2800" b="1" dirty="0"/>
              <a:t>SU-ICT-01-2018: Dynamic countering of cyber-attacks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79" y="1570284"/>
            <a:ext cx="8219256" cy="3600500"/>
          </a:xfrm>
        </p:spPr>
        <p:txBody>
          <a:bodyPr/>
          <a:lstStyle/>
          <a:p>
            <a:r>
              <a:rPr lang="en-GB" sz="2400" b="1" i="0" dirty="0" smtClean="0"/>
              <a:t>Subtopics:</a:t>
            </a:r>
            <a:endParaRPr lang="en-GB" sz="2400" b="1" i="0" dirty="0"/>
          </a:p>
          <a:p>
            <a:pPr marL="457200" lvl="1" indent="0">
              <a:buClr>
                <a:srgbClr val="336699"/>
              </a:buClr>
              <a:buNone/>
            </a:pPr>
            <a:r>
              <a:rPr lang="en-GB" sz="2000" i="0" dirty="0" smtClean="0"/>
              <a:t>a) Cyber-attacks </a:t>
            </a:r>
            <a:r>
              <a:rPr lang="en-GB" sz="2000" i="0" dirty="0"/>
              <a:t>management - advanced assurance and protection</a:t>
            </a:r>
          </a:p>
          <a:p>
            <a:pPr marL="457200" lvl="1" indent="0">
              <a:buClr>
                <a:srgbClr val="336699"/>
              </a:buClr>
              <a:buNone/>
            </a:pPr>
            <a:r>
              <a:rPr lang="en-GB" sz="2000" i="0" dirty="0" smtClean="0"/>
              <a:t>b) Cyber-attacks </a:t>
            </a:r>
            <a:r>
              <a:rPr lang="en-GB" sz="2000" i="0" dirty="0"/>
              <a:t>management – advanced response and </a:t>
            </a:r>
            <a:r>
              <a:rPr lang="en-GB" sz="2000" i="0" dirty="0" smtClean="0"/>
              <a:t>recovery</a:t>
            </a:r>
          </a:p>
          <a:p>
            <a:pPr marL="457200" lvl="1" indent="0">
              <a:buClr>
                <a:srgbClr val="336699"/>
              </a:buClr>
              <a:buNone/>
            </a:pPr>
            <a:endParaRPr lang="en-GB" sz="2000" i="0" dirty="0"/>
          </a:p>
          <a:p>
            <a:pPr algn="ctr"/>
            <a:r>
              <a:rPr lang="en-GB" sz="2400" i="0" dirty="0"/>
              <a:t>Type of action: Innovation Action (IA)</a:t>
            </a:r>
          </a:p>
          <a:p>
            <a:pPr algn="ctr"/>
            <a:r>
              <a:rPr lang="en-GB" sz="2400" i="0" dirty="0"/>
              <a:t>Budget: 40 </a:t>
            </a:r>
            <a:r>
              <a:rPr lang="en-GB" sz="2400" i="0" dirty="0" err="1" smtClean="0"/>
              <a:t>MEUR</a:t>
            </a:r>
            <a:r>
              <a:rPr lang="en-GB" sz="2400" dirty="0" err="1"/>
              <a:t>Recommended</a:t>
            </a:r>
            <a:r>
              <a:rPr lang="en-GB" sz="2400" dirty="0"/>
              <a:t> budget per project: </a:t>
            </a:r>
            <a:r>
              <a:rPr lang="en-GB" sz="2400" dirty="0" smtClean="0"/>
              <a:t>4-5 M</a:t>
            </a:r>
            <a:r>
              <a:rPr lang="en-GB" sz="2400" dirty="0"/>
              <a:t>€;</a:t>
            </a:r>
          </a:p>
          <a:p>
            <a:pPr algn="ctr"/>
            <a:r>
              <a:rPr lang="en-GB" sz="2400" dirty="0"/>
              <a:t>TRL </a:t>
            </a:r>
            <a:r>
              <a:rPr lang="en-GB" sz="2400" dirty="0" smtClean="0"/>
              <a:t>6;</a:t>
            </a:r>
            <a:endParaRPr lang="en-GB" sz="2400" i="0" dirty="0"/>
          </a:p>
          <a:p>
            <a:pPr algn="ctr"/>
            <a:r>
              <a:rPr lang="en-GB" sz="2400" i="0" dirty="0"/>
              <a:t>Opening: 15 March 2018</a:t>
            </a:r>
          </a:p>
          <a:p>
            <a:pPr algn="ctr"/>
            <a:r>
              <a:rPr lang="en-GB" sz="2400" i="0" dirty="0"/>
              <a:t>Deadline: 28 August 2018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1E9D2A-B2BA-4435-A045-8203970B544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4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39" y="1426267"/>
            <a:ext cx="8219256" cy="39604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</a:pPr>
            <a:r>
              <a:rPr lang="en-GB" sz="2000" b="1" i="0" dirty="0" smtClean="0"/>
              <a:t>Still difficult prevention of </a:t>
            </a:r>
            <a:r>
              <a:rPr lang="en-GB" sz="2000" b="1" i="0" dirty="0"/>
              <a:t>&amp; protection </a:t>
            </a:r>
            <a:r>
              <a:rPr lang="en-GB" sz="2000" b="1" i="0" dirty="0" smtClean="0"/>
              <a:t>against </a:t>
            </a:r>
            <a:r>
              <a:rPr lang="en-GB" sz="2000" b="1" i="0" dirty="0"/>
              <a:t>attacks targeting modern ICT components, complex ICT infrastructures and emerging technologies (e.g. </a:t>
            </a:r>
            <a:r>
              <a:rPr lang="en-GB" sz="2000" b="1" i="0" dirty="0" err="1"/>
              <a:t>IoT</a:t>
            </a:r>
            <a:r>
              <a:rPr lang="en-GB" sz="2000" b="1" i="0" dirty="0" smtClean="0"/>
              <a:t>);</a:t>
            </a:r>
            <a:endParaRPr lang="en-GB" sz="2000" b="1" i="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</a:pPr>
            <a:r>
              <a:rPr lang="en-GB" sz="2000" b="1" i="0" dirty="0" smtClean="0"/>
              <a:t>Complexity </a:t>
            </a:r>
            <a:r>
              <a:rPr lang="en-GB" sz="2000" b="1" i="0" dirty="0"/>
              <a:t>of heterogeneous collections of hardware and software components;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</a:pPr>
            <a:r>
              <a:rPr lang="en-GB" sz="2000" b="1" i="0" dirty="0" smtClean="0"/>
              <a:t>Increase </a:t>
            </a:r>
            <a:r>
              <a:rPr lang="en-GB" sz="2000" b="1" i="0" dirty="0"/>
              <a:t>of encrypted flows over the Internet </a:t>
            </a:r>
            <a:r>
              <a:rPr lang="en-GB" sz="2000" b="1" i="0" dirty="0" smtClean="0"/>
              <a:t>should lead to adoption of </a:t>
            </a:r>
            <a:r>
              <a:rPr lang="en-GB" sz="2000" b="1" i="0" dirty="0"/>
              <a:t>new techniques </a:t>
            </a:r>
            <a:r>
              <a:rPr lang="en-GB" sz="2000" b="1" i="0" dirty="0" smtClean="0"/>
              <a:t>for: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</a:pPr>
            <a:r>
              <a:rPr lang="en-GB" sz="1600" b="1" i="0" dirty="0" smtClean="0"/>
              <a:t>detection </a:t>
            </a:r>
            <a:r>
              <a:rPr lang="en-GB" sz="1600" b="1" i="0" dirty="0"/>
              <a:t>of suspicious cyber activities and traffic </a:t>
            </a:r>
            <a:r>
              <a:rPr lang="en-GB" sz="1600" b="1" i="0" dirty="0" smtClean="0"/>
              <a:t>patterns, </a:t>
            </a:r>
            <a:r>
              <a:rPr lang="en-GB" sz="1600" b="1" i="0" dirty="0"/>
              <a:t>and </a:t>
            </a:r>
            <a:endParaRPr lang="en-GB" sz="1600" b="1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</a:pPr>
            <a:r>
              <a:rPr lang="en-GB" sz="1600" b="1" i="0" dirty="0" smtClean="0"/>
              <a:t>classification </a:t>
            </a:r>
            <a:r>
              <a:rPr lang="en-GB" sz="1600" b="1" i="0" dirty="0"/>
              <a:t>of flows, </a:t>
            </a:r>
            <a:endParaRPr lang="en-GB" sz="16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None/>
            </a:pPr>
            <a:r>
              <a:rPr lang="en-GB" sz="2000" b="1" i="0" dirty="0" smtClean="0"/>
              <a:t>while </a:t>
            </a:r>
            <a:r>
              <a:rPr lang="en-GB" sz="2000" b="1" i="0" dirty="0"/>
              <a:t>keeping privacy and confidentiality</a:t>
            </a:r>
            <a:r>
              <a:rPr lang="en-GB" sz="2000" b="1" i="0" dirty="0" smtClean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1E9D2A-B2BA-4435-A045-8203970B544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35" y="288364"/>
            <a:ext cx="9123465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SU-ICT-01-2018: Dynamic countering of cyber-attacks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9588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1125" y="1440712"/>
            <a:ext cx="8077200" cy="4525963"/>
          </a:xfrm>
        </p:spPr>
        <p:txBody>
          <a:bodyPr/>
          <a:lstStyle/>
          <a:p>
            <a:r>
              <a:rPr lang="en-GB" sz="2000" b="1" dirty="0"/>
              <a:t>Sub-topic a) Cyber-attacks management – advanced assurance and </a:t>
            </a:r>
            <a:r>
              <a:rPr lang="en-GB" sz="2000" b="1" dirty="0" smtClean="0"/>
              <a:t>protection</a:t>
            </a:r>
          </a:p>
          <a:p>
            <a:pPr lvl="1"/>
            <a:r>
              <a:rPr lang="en-GB" sz="1600" b="1" dirty="0" smtClean="0"/>
              <a:t>Innovative, integrated and holistic approaches in order to minimize attack surfaces</a:t>
            </a:r>
          </a:p>
          <a:p>
            <a:pPr lvl="1"/>
            <a:r>
              <a:rPr lang="en-GB" sz="1600" b="1" dirty="0" smtClean="0"/>
              <a:t>Artificial intelligence in the fight against cyber-attacks + deep learning applications in cyber threat intelligence</a:t>
            </a:r>
          </a:p>
          <a:p>
            <a:pPr lvl="1"/>
            <a:r>
              <a:rPr lang="en-GB" sz="1600" b="1" dirty="0" smtClean="0"/>
              <a:t>Execution environments and platforms to ensure an adequate level of security, privacy and accountability in the execution phase</a:t>
            </a:r>
          </a:p>
          <a:p>
            <a:r>
              <a:rPr lang="en-GB" sz="2000" b="1" dirty="0" smtClean="0"/>
              <a:t>Sub-topic b) Cyber-attacks management – advanced response and recovery</a:t>
            </a:r>
          </a:p>
          <a:p>
            <a:pPr lvl="1"/>
            <a:r>
              <a:rPr lang="en-GB" sz="1600" b="1" dirty="0" smtClean="0"/>
              <a:t>Capabilities to dynamically support human operators in controlling response and recovery actions</a:t>
            </a:r>
          </a:p>
          <a:p>
            <a:pPr lvl="1"/>
            <a:r>
              <a:rPr lang="en-GB" sz="1600" b="1" dirty="0" smtClean="0"/>
              <a:t>Threat intelligent sources and share of information with relevant parties</a:t>
            </a:r>
          </a:p>
          <a:p>
            <a:pPr lvl="1"/>
            <a:r>
              <a:rPr lang="en-GB" sz="1600" b="1" dirty="0" smtClean="0"/>
              <a:t>Forensics, penetration testing, investigation, attack attribution services, etc.</a:t>
            </a:r>
          </a:p>
          <a:p>
            <a:pPr lvl="1"/>
            <a:r>
              <a:rPr lang="en-GB" sz="1600" b="1" dirty="0" smtClean="0"/>
              <a:t>Efficient information handling, dynamic evidence based security and privacy risk assessment.</a:t>
            </a:r>
            <a:endParaRPr lang="en-GB" sz="1600" b="1" dirty="0"/>
          </a:p>
          <a:p>
            <a:endParaRPr lang="es-E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35" y="288364"/>
            <a:ext cx="9123465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SU-ICT-01-2018: Dynamic countering of cyber-attacks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6863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54360"/>
            <a:ext cx="8218968" cy="864096"/>
          </a:xfrm>
        </p:spPr>
        <p:txBody>
          <a:bodyPr/>
          <a:lstStyle/>
          <a:p>
            <a:pPr algn="ctr"/>
            <a:r>
              <a:rPr lang="en-GB" sz="2800" b="1" dirty="0"/>
              <a:t>LEIT-ICT - Other topics relevant for Cybersecurity &amp; Digital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18" y="1715766"/>
            <a:ext cx="8219256" cy="410445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i="0" u="sng" dirty="0"/>
              <a:t>For example</a:t>
            </a:r>
            <a:r>
              <a:rPr lang="en-GB" sz="2000" b="1" i="0" dirty="0"/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sz="2000" b="1" i="0" dirty="0"/>
              <a:t>ICT-08-2019: Security and resilience for collaborative manufacturing environments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sz="2000" b="1" i="0" dirty="0"/>
              <a:t>ICT-09-2019-2020: Robotics in Application Areas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sz="2000" b="1" i="0" dirty="0"/>
              <a:t>ICT-10-2019-2020: Robotics Core Technology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sz="2000" b="1" i="0" dirty="0"/>
              <a:t>ICT-13-2018-2019: Supporting the emergence of data markets and the data economy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sz="2000" b="1" i="0" dirty="0"/>
              <a:t>ICT-20-2019-2020: 5G Long Term Evolution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sz="2000" b="1" i="0" dirty="0"/>
              <a:t>ICT-26-2018-2020: Artificial Intelligence</a:t>
            </a:r>
          </a:p>
          <a:p>
            <a:pPr marL="1314450" lvl="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i="1" dirty="0" smtClean="0">
                <a:solidFill>
                  <a:srgbClr val="336699"/>
                </a:solidFill>
                <a:latin typeface="+mj-lt"/>
              </a:rPr>
              <a:t>… (cybersecurity as </a:t>
            </a:r>
            <a:r>
              <a:rPr lang="en-GB" b="1" i="1" dirty="0">
                <a:solidFill>
                  <a:srgbClr val="336699"/>
                </a:solidFill>
                <a:latin typeface="+mj-lt"/>
              </a:rPr>
              <a:t>a cross-cutting </a:t>
            </a:r>
            <a:r>
              <a:rPr lang="en-GB" b="1" i="1" dirty="0" smtClean="0">
                <a:solidFill>
                  <a:srgbClr val="336699"/>
                </a:solidFill>
                <a:latin typeface="+mj-lt"/>
              </a:rPr>
              <a:t>issue)</a:t>
            </a:r>
            <a:endParaRPr lang="en-GB" b="1" i="1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1E9D2A-B2BA-4435-A045-8203970B544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0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4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982"/>
            <a:ext cx="9144000" cy="108012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val="C00000"/>
                </a:solidFill>
              </a:rPr>
              <a:t>Evolving threat landscape in cybersecurity</a:t>
            </a:r>
            <a:endParaRPr lang="en-GB" sz="3200" i="1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6229169"/>
              </p:ext>
            </p:extLst>
          </p:nvPr>
        </p:nvGraphicFramePr>
        <p:xfrm>
          <a:off x="323528" y="1403498"/>
          <a:ext cx="8640960" cy="407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17EEAC-3BFF-4987-8A6D-13A9702B9ED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3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14" y="261086"/>
            <a:ext cx="8229600" cy="864617"/>
          </a:xfrm>
        </p:spPr>
        <p:txBody>
          <a:bodyPr/>
          <a:lstStyle/>
          <a:p>
            <a:pPr algn="ctr"/>
            <a:r>
              <a:rPr lang="en-GB" sz="2800" b="1" dirty="0"/>
              <a:t>Digital Security </a:t>
            </a:r>
            <a:r>
              <a:rPr lang="en-GB" sz="2800" b="1" dirty="0" smtClean="0"/>
              <a:t>in </a:t>
            </a:r>
            <a:r>
              <a:rPr lang="en-GB" sz="2800" b="1" dirty="0"/>
              <a:t>WP2018-2020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52372"/>
            <a:ext cx="8467178" cy="4320480"/>
          </a:xfrm>
        </p:spPr>
        <p:txBody>
          <a:bodyPr/>
          <a:lstStyle/>
          <a:p>
            <a:pPr marL="0" lvl="1" indent="0">
              <a:buClr>
                <a:schemeClr val="bg1"/>
              </a:buClr>
              <a:buNone/>
            </a:pPr>
            <a:r>
              <a:rPr lang="en-GB" altLang="en-US" sz="2400" dirty="0" smtClean="0"/>
              <a:t>5.i. Information and Communication Technologies (LEIT-ICT):</a:t>
            </a:r>
            <a:endParaRPr lang="en-GB" altLang="en-US" sz="1800" dirty="0" smtClean="0"/>
          </a:p>
          <a:p>
            <a:pPr marL="342900" lvl="1" indent="-342900"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altLang="en-US" sz="1800" dirty="0" smtClean="0"/>
              <a:t>Cybersecurity Call;</a:t>
            </a:r>
            <a:endParaRPr lang="en-GB" altLang="en-US" sz="1800" dirty="0"/>
          </a:p>
          <a:p>
            <a:pPr marL="342900" lvl="1" indent="-342900"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altLang="en-US" sz="1800" dirty="0"/>
              <a:t>Cybersecurity embedded in several other </a:t>
            </a:r>
            <a:r>
              <a:rPr lang="en-GB" altLang="en-US" sz="1800" dirty="0" smtClean="0"/>
              <a:t>topics;</a:t>
            </a:r>
            <a:endParaRPr lang="en-GB" altLang="en-US" sz="1800" dirty="0"/>
          </a:p>
          <a:p>
            <a:pPr marL="0" lvl="1" indent="0">
              <a:buClr>
                <a:schemeClr val="bg1"/>
              </a:buClr>
              <a:buNone/>
            </a:pPr>
            <a:endParaRPr lang="en-GB" altLang="en-US" sz="1800" dirty="0"/>
          </a:p>
          <a:p>
            <a:pPr marL="0" lvl="1" indent="0">
              <a:buClr>
                <a:schemeClr val="bg1"/>
              </a:buClr>
              <a:buNone/>
            </a:pPr>
            <a:r>
              <a:rPr lang="en-GB" altLang="en-US" sz="2400" b="1" dirty="0" smtClean="0">
                <a:solidFill>
                  <a:srgbClr val="FF0000"/>
                </a:solidFill>
              </a:rPr>
              <a:t>14. Societal Challenge 7 - Secure Societies (SC7): </a:t>
            </a:r>
            <a:endParaRPr lang="en-GB" altLang="en-US" sz="1800" b="1" dirty="0">
              <a:solidFill>
                <a:srgbClr val="FF0000"/>
              </a:solidFill>
            </a:endParaRPr>
          </a:p>
          <a:p>
            <a:pPr marL="342900" lvl="1" indent="-342900"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altLang="en-US" sz="1800" dirty="0" smtClean="0"/>
              <a:t>Digital Security </a:t>
            </a:r>
            <a:r>
              <a:rPr lang="en-GB" altLang="en-US" sz="1800" dirty="0"/>
              <a:t>(</a:t>
            </a:r>
            <a:r>
              <a:rPr lang="en-GB" altLang="en-US" sz="1800" dirty="0" smtClean="0"/>
              <a:t>DS) Call: addresses cybersecurity </a:t>
            </a:r>
            <a:r>
              <a:rPr lang="en-GB" altLang="en-US" sz="1800" dirty="0"/>
              <a:t>preparedness; digital security, privacy, data protection in critical sectors; cybersecurity in </a:t>
            </a:r>
            <a:r>
              <a:rPr lang="en-GB" altLang="en-US" sz="1800" dirty="0" smtClean="0"/>
              <a:t>energy;</a:t>
            </a:r>
          </a:p>
          <a:p>
            <a:pPr marL="342900" lvl="1" indent="-342900"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altLang="en-US" sz="1800" dirty="0"/>
              <a:t>Protecting the infrastructure of Europe and the people in the European smart cities (</a:t>
            </a:r>
            <a:r>
              <a:rPr lang="en-GB" altLang="en-US" sz="1800" dirty="0" smtClean="0"/>
              <a:t>INFRA) Call: addresses combined </a:t>
            </a:r>
            <a:r>
              <a:rPr lang="en-GB" altLang="en-US" sz="1800" dirty="0"/>
              <a:t>physical and cyber threats;</a:t>
            </a:r>
          </a:p>
          <a:p>
            <a:pPr marL="342900" lvl="1" indent="-342900">
              <a:buClr>
                <a:srgbClr val="0F5494"/>
              </a:buClr>
              <a:buFont typeface="Wingdings" panose="05000000000000000000" pitchFamily="2" charset="2"/>
              <a:buChar char="§"/>
            </a:pPr>
            <a:endParaRPr lang="en-GB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1E9D2A-B2BA-4435-A045-8203970B544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08" y="531588"/>
            <a:ext cx="9129192" cy="72008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Policy context – Research &amp; Innovation (Work Programme)</a:t>
            </a:r>
          </a:p>
        </p:txBody>
      </p:sp>
      <p:sp>
        <p:nvSpPr>
          <p:cNvPr id="148" name="Content Placeholder 2"/>
          <p:cNvSpPr>
            <a:spLocks noGrp="1"/>
          </p:cNvSpPr>
          <p:nvPr>
            <p:ph idx="1"/>
          </p:nvPr>
        </p:nvSpPr>
        <p:spPr>
          <a:xfrm>
            <a:off x="251520" y="1945568"/>
            <a:ext cx="4180780" cy="41885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sz="1800" i="0" dirty="0" smtClean="0"/>
              <a:t>Digital Single Market Strategy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sz="1800" i="0" dirty="0" smtClean="0"/>
              <a:t>NIS Directive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sz="1800" i="0" dirty="0" err="1" smtClean="0"/>
              <a:t>eIDAS</a:t>
            </a:r>
            <a:r>
              <a:rPr lang="en-GB" sz="1800" i="0" dirty="0" smtClean="0"/>
              <a:t>, GDPR regulations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sz="1800" i="0" dirty="0" smtClean="0"/>
              <a:t>Proposal for an e-Privacy regulation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sz="1800" i="0" dirty="0" smtClean="0"/>
              <a:t>Communication on Strengthening Europe's Cyber resilience system and fostering a competitive and innovative cybersecurity industry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sz="1800" i="0" dirty="0" err="1" smtClean="0"/>
              <a:t>cPPP</a:t>
            </a:r>
            <a:r>
              <a:rPr lang="en-GB" sz="1800" i="0" dirty="0" smtClean="0"/>
              <a:t> on Cybersecurity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sz="1800" i="0" dirty="0" smtClean="0"/>
              <a:t>Cybersecurity Package – September 2017</a:t>
            </a:r>
          </a:p>
          <a:p>
            <a:pPr marL="0" indent="0">
              <a:buClr>
                <a:srgbClr val="002060"/>
              </a:buClr>
              <a:buNone/>
            </a:pPr>
            <a:endParaRPr lang="en-GB" sz="1600" b="1" i="0" dirty="0" smtClean="0"/>
          </a:p>
          <a:p>
            <a:pPr>
              <a:buFont typeface="+mj-lt"/>
              <a:buAutoNum type="arabicPeriod"/>
            </a:pPr>
            <a:endParaRPr lang="en-GB" sz="1600" i="0" dirty="0" smtClean="0"/>
          </a:p>
          <a:p>
            <a:pPr>
              <a:buFont typeface="+mj-lt"/>
              <a:buAutoNum type="arabicPeriod"/>
            </a:pPr>
            <a:endParaRPr lang="en-GB" sz="1600" i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16016" y="1945568"/>
            <a:ext cx="4396333" cy="40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i="0" kern="0" dirty="0" smtClean="0">
                <a:solidFill>
                  <a:srgbClr val="FF0000"/>
                </a:solidFill>
              </a:rPr>
              <a:t>Cybersecurity preparedness – cyber-range, simulation and economics;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i="0" kern="0" dirty="0" smtClean="0">
                <a:solidFill>
                  <a:schemeClr val="tx1"/>
                </a:solidFill>
              </a:rPr>
              <a:t>Management of cyber-attacks and other risks;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i="0" kern="0" dirty="0" smtClean="0">
                <a:solidFill>
                  <a:schemeClr val="tx1"/>
                </a:solidFill>
              </a:rPr>
              <a:t>Digital security and privacy for citizens and Small and Medium-sized Enterprises and micro-enterprises;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i="0" kern="0" dirty="0" smtClean="0">
                <a:solidFill>
                  <a:srgbClr val="FF0000"/>
                </a:solidFill>
              </a:rPr>
              <a:t>Cybersecurity in the energy sector;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i="0" kern="0" dirty="0" smtClean="0">
                <a:solidFill>
                  <a:srgbClr val="FF0000"/>
                </a:solidFill>
              </a:rPr>
              <a:t>Digital security, privacy, data protection and accountability in critical sectors/domains;</a:t>
            </a:r>
            <a:endParaRPr lang="en-GB" sz="1800" b="1" i="0" kern="0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002060"/>
              </a:buClr>
              <a:buFontTx/>
              <a:buNone/>
            </a:pPr>
            <a:endParaRPr lang="en-GB" sz="1600" b="1" i="0" kern="0" dirty="0" smtClean="0"/>
          </a:p>
          <a:p>
            <a:pPr marL="800100" lvl="1" indent="-342900">
              <a:buFont typeface="+mj-lt"/>
              <a:buAutoNum type="arabicPeriod"/>
            </a:pPr>
            <a:endParaRPr lang="en-GB" sz="1600" kern="0" dirty="0" smtClean="0"/>
          </a:p>
          <a:p>
            <a:pPr>
              <a:buFont typeface="+mj-lt"/>
              <a:buAutoNum type="arabicPeriod"/>
            </a:pPr>
            <a:endParaRPr lang="en-GB" sz="1600" i="0" kern="0" dirty="0" smtClean="0"/>
          </a:p>
          <a:p>
            <a:pPr>
              <a:buFont typeface="+mj-lt"/>
              <a:buAutoNum type="arabicPeriod"/>
            </a:pPr>
            <a:endParaRPr lang="en-GB" sz="1600" i="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5536" y="1261492"/>
            <a:ext cx="38371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000" kern="0" dirty="0" smtClean="0"/>
              <a:t>Policy Context</a:t>
            </a:r>
            <a:endParaRPr lang="en-GB" sz="20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912022" y="1225488"/>
            <a:ext cx="40043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000" kern="0" dirty="0" smtClean="0"/>
              <a:t>R&amp;I – SC7 WP2018-2020</a:t>
            </a:r>
            <a:endParaRPr lang="en-GB" sz="2000" kern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63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27" y="594069"/>
            <a:ext cx="7992888" cy="1440160"/>
          </a:xfrm>
        </p:spPr>
        <p:txBody>
          <a:bodyPr/>
          <a:lstStyle/>
          <a:p>
            <a:pPr marL="0" indent="0" algn="ctr"/>
            <a:r>
              <a:rPr lang="en-GB" sz="2800" b="1" dirty="0"/>
              <a:t>SU-DS01-2018</a:t>
            </a:r>
            <a:r>
              <a:rPr lang="en-GB" sz="2800" b="1" dirty="0" smtClean="0"/>
              <a:t>: Cybersecurity preparedness – cyber range, simulation and economics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51" y="2377843"/>
            <a:ext cx="8187358" cy="1513673"/>
          </a:xfrm>
        </p:spPr>
        <p:txBody>
          <a:bodyPr/>
          <a:lstStyle/>
          <a:p>
            <a:pPr algn="ctr"/>
            <a:r>
              <a:rPr lang="en-GB" sz="2400" i="0" dirty="0" smtClean="0"/>
              <a:t>Type </a:t>
            </a:r>
            <a:r>
              <a:rPr lang="en-GB" sz="2400" i="0" dirty="0"/>
              <a:t>of action: Innovation Action (IA)</a:t>
            </a:r>
          </a:p>
          <a:p>
            <a:pPr algn="ctr"/>
            <a:r>
              <a:rPr lang="en-GB" sz="2400" i="0" dirty="0"/>
              <a:t>Budget: 16 </a:t>
            </a:r>
            <a:r>
              <a:rPr lang="en-GB" sz="2400" i="0" dirty="0" smtClean="0"/>
              <a:t>MEUR</a:t>
            </a:r>
          </a:p>
          <a:p>
            <a:pPr algn="ctr"/>
            <a:r>
              <a:rPr lang="en-GB" sz="2400" dirty="0" smtClean="0"/>
              <a:t>Recommended budget per project: 5-6M€</a:t>
            </a:r>
          </a:p>
          <a:p>
            <a:pPr algn="ctr"/>
            <a:r>
              <a:rPr lang="en-GB" sz="2400" dirty="0" smtClean="0"/>
              <a:t>TRL 7</a:t>
            </a:r>
            <a:endParaRPr lang="en-GB" sz="2400" i="0" dirty="0"/>
          </a:p>
          <a:p>
            <a:pPr algn="ctr"/>
            <a:r>
              <a:rPr lang="en-GB" sz="2400" i="0" dirty="0"/>
              <a:t>Opening: 15 March 2018</a:t>
            </a:r>
          </a:p>
          <a:p>
            <a:pPr algn="ctr"/>
            <a:r>
              <a:rPr lang="en-GB" sz="2400" i="0" dirty="0"/>
              <a:t>Deadline: 23 August 2018</a:t>
            </a: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1E9D2A-B2BA-4435-A045-8203970B544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2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019F96D-C8E3-4CA2-8481-A7B7854BBAA9}"/>
              </a:ext>
            </a:extLst>
          </p:cNvPr>
          <p:cNvSpPr/>
          <p:nvPr/>
        </p:nvSpPr>
        <p:spPr>
          <a:xfrm>
            <a:off x="365529" y="1590156"/>
            <a:ext cx="80165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algn="just">
              <a:buFontTx/>
              <a:buChar char="-"/>
            </a:pPr>
            <a:r>
              <a:rPr lang="en-GB" dirty="0" smtClean="0"/>
              <a:t>Proposals </a:t>
            </a:r>
            <a:r>
              <a:rPr lang="en-GB" dirty="0"/>
              <a:t>are called to deliver </a:t>
            </a:r>
            <a:r>
              <a:rPr lang="en-GB" b="1" dirty="0"/>
              <a:t>extended capabilities of cyber ranges </a:t>
            </a:r>
            <a:r>
              <a:rPr lang="en-GB" dirty="0"/>
              <a:t>(e.g. </a:t>
            </a:r>
            <a:r>
              <a:rPr lang="en-GB" dirty="0"/>
              <a:t>piloting of networked cyber-ranges; extension of the cyber-ranges network, adding domain specificities like cyber range for </a:t>
            </a:r>
            <a:r>
              <a:rPr lang="en-GB" dirty="0" err="1"/>
              <a:t>IoT</a:t>
            </a:r>
            <a:r>
              <a:rPr lang="en-GB" dirty="0"/>
              <a:t> and/or for Industrial Control Systems such as SCADA).</a:t>
            </a:r>
          </a:p>
          <a:p>
            <a:pPr lvl="1" indent="-285750" algn="just">
              <a:buFontTx/>
              <a:buChar char="-"/>
            </a:pPr>
            <a:r>
              <a:rPr lang="en-GB" dirty="0"/>
              <a:t>The proposals should </a:t>
            </a:r>
            <a:r>
              <a:rPr lang="en-GB" b="1" dirty="0"/>
              <a:t>develop, test and validate highly customizable dynamic simulators serving as knowledge-based platforms accompanied with mechanisms for real time</a:t>
            </a:r>
            <a:r>
              <a:rPr lang="en-GB" dirty="0"/>
              <a:t> interactions and information sharing, feedback loops, developments and adjustments of exercises. </a:t>
            </a:r>
          </a:p>
          <a:p>
            <a:pPr lvl="1" indent="-285750" algn="just">
              <a:buFontTx/>
              <a:buChar char="-"/>
            </a:pPr>
            <a:r>
              <a:rPr lang="en-GB" dirty="0"/>
              <a:t>The proposed cyber range model </a:t>
            </a:r>
            <a:r>
              <a:rPr lang="en-GB" b="1" dirty="0"/>
              <a:t>should be validated across one critical economic sector</a:t>
            </a:r>
            <a:r>
              <a:rPr lang="en-GB" dirty="0"/>
              <a:t>, involving as many as possible relevant stakeholders from its supply </a:t>
            </a:r>
            <a:r>
              <a:rPr lang="en-GB" dirty="0" smtClean="0"/>
              <a:t>chain.</a:t>
            </a:r>
          </a:p>
          <a:p>
            <a:pPr lvl="1" indent="-285750" algn="just">
              <a:buFontTx/>
              <a:buChar char="-"/>
            </a:pPr>
            <a:r>
              <a:rPr lang="en-GB" dirty="0" smtClean="0"/>
              <a:t>Topic </a:t>
            </a:r>
            <a:r>
              <a:rPr lang="en-GB" dirty="0"/>
              <a:t>continuation of </a:t>
            </a:r>
            <a:r>
              <a:rPr lang="en-GB" b="1" dirty="0"/>
              <a:t>DS-07-2017 "Addressing advanced cyber security threats and threat actors"</a:t>
            </a:r>
            <a:endParaRPr lang="es-ES" b="1" dirty="0"/>
          </a:p>
          <a:p>
            <a:pPr algn="just"/>
            <a:endParaRPr lang="en-GB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just"/>
            <a:endParaRPr lang="en-GB" dirty="0" smtClean="0">
              <a:ea typeface="Times New Roman" panose="02020603050405020304" pitchFamily="18" charset="0"/>
            </a:endParaRPr>
          </a:p>
          <a:p>
            <a:pPr algn="just"/>
            <a:endParaRPr lang="en-GB" dirty="0" smtClean="0">
              <a:ea typeface="Times New Roman" panose="02020603050405020304" pitchFamily="18" charset="0"/>
            </a:endParaRPr>
          </a:p>
          <a:p>
            <a:pPr algn="just"/>
            <a:endParaRPr lang="en-GB" dirty="0">
              <a:ea typeface="Times New Roman" panose="02020603050405020304" pitchFamily="18" charset="0"/>
            </a:endParaRPr>
          </a:p>
        </p:txBody>
      </p:sp>
      <p:pic>
        <p:nvPicPr>
          <p:cNvPr id="4100" name="Picture 4" descr="Resultado de imagen de cyber attack">
            <a:extLst>
              <a:ext uri="{FF2B5EF4-FFF2-40B4-BE49-F238E27FC236}">
                <a16:creationId xmlns:a16="http://schemas.microsoft.com/office/drawing/2014/main" xmlns="" id="{B4482180-00C4-437D-9E51-EB676558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311358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5867" y="168766"/>
            <a:ext cx="7992888" cy="1440160"/>
          </a:xfrm>
        </p:spPr>
        <p:txBody>
          <a:bodyPr/>
          <a:lstStyle/>
          <a:p>
            <a:pPr marL="0" indent="0" algn="ctr"/>
            <a:r>
              <a:rPr lang="en-GB" sz="2800" b="1" dirty="0">
                <a:solidFill>
                  <a:schemeClr val="tx1"/>
                </a:solidFill>
              </a:rPr>
              <a:t>SU-DS01-2018</a:t>
            </a:r>
            <a:r>
              <a:rPr lang="en-GB" sz="2800" b="1" dirty="0" smtClean="0">
                <a:solidFill>
                  <a:schemeClr val="tx1"/>
                </a:solidFill>
              </a:rPr>
              <a:t>: Cybersecurity preparedness – cyber range, simulation and economics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47" y="303617"/>
            <a:ext cx="8280920" cy="2088232"/>
          </a:xfrm>
        </p:spPr>
        <p:txBody>
          <a:bodyPr/>
          <a:lstStyle/>
          <a:p>
            <a:pPr marL="0" indent="0" algn="ctr"/>
            <a:r>
              <a:rPr lang="en-GB" sz="2800" b="1" dirty="0"/>
              <a:t>SU-DS04-2018-2020: Cybersecurity in the Electrical Power and Energy System (EPES): an armour against cyber and privacy attacks and data </a:t>
            </a:r>
            <a:r>
              <a:rPr lang="en-GB" sz="2800" b="1" dirty="0" smtClean="0"/>
              <a:t>breaches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27540"/>
            <a:ext cx="8568952" cy="2088332"/>
          </a:xfrm>
        </p:spPr>
        <p:txBody>
          <a:bodyPr/>
          <a:lstStyle/>
          <a:p>
            <a:pPr algn="ctr"/>
            <a:r>
              <a:rPr lang="en-GB" sz="2400" i="0" dirty="0" smtClean="0"/>
              <a:t>Type </a:t>
            </a:r>
            <a:r>
              <a:rPr lang="en-GB" sz="2400" i="0" dirty="0"/>
              <a:t>of action: Innovation Action (IA)</a:t>
            </a:r>
          </a:p>
          <a:p>
            <a:pPr algn="ctr"/>
            <a:r>
              <a:rPr lang="en-GB" sz="2400" i="0" dirty="0" smtClean="0"/>
              <a:t>Budget: </a:t>
            </a:r>
            <a:r>
              <a:rPr lang="en-GB" sz="2400" i="0" dirty="0"/>
              <a:t>20 MEUR (2018); </a:t>
            </a:r>
            <a:endParaRPr lang="en-GB" sz="2400" i="0" dirty="0" smtClean="0"/>
          </a:p>
          <a:p>
            <a:pPr algn="ctr"/>
            <a:r>
              <a:rPr lang="en-GB" sz="2400" dirty="0"/>
              <a:t>Recommended budget per </a:t>
            </a:r>
            <a:r>
              <a:rPr lang="en-GB" sz="2400" dirty="0" smtClean="0"/>
              <a:t>project: 6-8M€;</a:t>
            </a:r>
            <a:endParaRPr lang="en-GB" sz="2400" dirty="0"/>
          </a:p>
          <a:p>
            <a:pPr algn="ctr"/>
            <a:r>
              <a:rPr lang="en-GB" sz="2400" dirty="0"/>
              <a:t>TRL </a:t>
            </a:r>
            <a:r>
              <a:rPr lang="en-GB" sz="2400" dirty="0" smtClean="0"/>
              <a:t>7;</a:t>
            </a:r>
            <a:endParaRPr lang="en-GB" sz="2400" i="0" dirty="0"/>
          </a:p>
          <a:p>
            <a:pPr algn="ctr"/>
            <a:r>
              <a:rPr lang="en-GB" sz="2400" i="0" dirty="0"/>
              <a:t>Opening: 15 March 2018; </a:t>
            </a:r>
            <a:endParaRPr lang="en-GB" sz="2400" i="0" dirty="0" smtClean="0"/>
          </a:p>
          <a:p>
            <a:pPr algn="ctr"/>
            <a:r>
              <a:rPr lang="en-GB" sz="2400" i="0" dirty="0" smtClean="0"/>
              <a:t>Deadline</a:t>
            </a:r>
            <a:r>
              <a:rPr lang="en-GB" sz="2400" i="0" dirty="0"/>
              <a:t>: 23 August 2018;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1E9D2A-B2BA-4435-A045-8203970B544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1">
            <a:extLst>
              <a:ext uri="{FF2B5EF4-FFF2-40B4-BE49-F238E27FC236}">
                <a16:creationId xmlns:a16="http://schemas.microsoft.com/office/drawing/2014/main" xmlns="" id="{C019F96D-C8E3-4CA2-8481-A7B7854BBAA9}"/>
              </a:ext>
            </a:extLst>
          </p:cNvPr>
          <p:cNvSpPr/>
          <p:nvPr/>
        </p:nvSpPr>
        <p:spPr>
          <a:xfrm>
            <a:off x="556915" y="1753759"/>
            <a:ext cx="8016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 smtClean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D</a:t>
            </a:r>
            <a:r>
              <a:rPr lang="en-GB" dirty="0" smtClean="0">
                <a:ea typeface="Times New Roman" panose="02020603050405020304" pitchFamily="18" charset="0"/>
              </a:rPr>
              <a:t>eveloping </a:t>
            </a:r>
            <a:r>
              <a:rPr lang="en-GB" dirty="0">
                <a:ea typeface="Times New Roman" panose="02020603050405020304" pitchFamily="18" charset="0"/>
              </a:rPr>
              <a:t>solutions for protection, early detection and recovery of power plants from cyber-attacks</a:t>
            </a:r>
            <a:r>
              <a:rPr lang="en-GB" dirty="0" smtClean="0"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GB" dirty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Protection to the consumers (</a:t>
            </a:r>
            <a:r>
              <a:rPr lang="en-GB" dirty="0" smtClean="0">
                <a:ea typeface="Times New Roman" panose="02020603050405020304" pitchFamily="18" charset="0"/>
              </a:rPr>
              <a:t>Smart-meters </a:t>
            </a:r>
            <a:r>
              <a:rPr lang="en-GB" dirty="0">
                <a:ea typeface="Times New Roman" panose="02020603050405020304" pitchFamily="18" charset="0"/>
              </a:rPr>
              <a:t>at </a:t>
            </a:r>
            <a:r>
              <a:rPr lang="en-GB" dirty="0" smtClean="0">
                <a:ea typeface="Times New Roman" panose="02020603050405020304" pitchFamily="18" charset="0"/>
              </a:rPr>
              <a:t>home, </a:t>
            </a:r>
            <a:r>
              <a:rPr lang="en-GB" dirty="0" err="1" smtClean="0">
                <a:ea typeface="Times New Roman" panose="02020603050405020304" pitchFamily="18" charset="0"/>
              </a:rPr>
              <a:t>IoT</a:t>
            </a:r>
            <a:r>
              <a:rPr lang="en-GB" dirty="0" smtClean="0">
                <a:ea typeface="Times New Roman" panose="02020603050405020304" pitchFamily="18" charset="0"/>
              </a:rPr>
              <a:t>) </a:t>
            </a:r>
            <a:r>
              <a:rPr lang="en-GB" dirty="0">
                <a:ea typeface="Times New Roman" panose="02020603050405020304" pitchFamily="18" charset="0"/>
              </a:rPr>
              <a:t>and the grid as well</a:t>
            </a:r>
            <a:r>
              <a:rPr lang="en-GB" dirty="0" smtClean="0"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ea typeface="Times New Roman" panose="02020603050405020304" pitchFamily="18" charset="0"/>
              </a:rPr>
              <a:t>Design and implementation of adequate measures able to make assets and systems less vulnerable, reducing its expositions to cyberattacks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ea typeface="Times New Roman" panose="02020603050405020304" pitchFamily="18" charset="0"/>
              </a:rPr>
              <a:t>Pilot/demonstrator within the proposal should be at large scale level (neighbourhood, city, regional level), involving generators, one primary sub-station, secondary substations and end users.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ea typeface="Times New Roman" panose="02020603050405020304" pitchFamily="18" charset="0"/>
              </a:rPr>
              <a:t>Reference project</a:t>
            </a:r>
            <a:r>
              <a:rPr lang="en-GB" dirty="0" smtClean="0">
                <a:ea typeface="Times New Roman" panose="02020603050405020304" pitchFamily="18" charset="0"/>
              </a:rPr>
              <a:t>: </a:t>
            </a:r>
            <a:r>
              <a:rPr lang="en-GB" dirty="0" smtClean="0">
                <a:ea typeface="Times New Roman" panose="02020603050405020304" pitchFamily="18" charset="0"/>
              </a:rPr>
              <a:t>BRIDGE – </a:t>
            </a:r>
            <a:r>
              <a:rPr lang="en-GB" dirty="0" smtClean="0">
                <a:ea typeface="Times New Roman" panose="02020603050405020304" pitchFamily="18" charset="0"/>
              </a:rPr>
              <a:t>www.h2020-bridge.eu</a:t>
            </a:r>
            <a:endParaRPr lang="en-GB" dirty="0" smtClean="0">
              <a:ea typeface="Times New Roman" panose="02020603050405020304" pitchFamily="18" charset="0"/>
            </a:endParaRPr>
          </a:p>
        </p:txBody>
      </p:sp>
      <p:pic>
        <p:nvPicPr>
          <p:cNvPr id="8" name="Picture 4" descr="Resultado de imagen de cyber attack">
            <a:extLst>
              <a:ext uri="{FF2B5EF4-FFF2-40B4-BE49-F238E27FC236}">
                <a16:creationId xmlns:a16="http://schemas.microsoft.com/office/drawing/2014/main" xmlns="" id="{B4482180-00C4-437D-9E51-EB676558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311358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4749" y="0"/>
            <a:ext cx="8280920" cy="2088232"/>
          </a:xfrm>
        </p:spPr>
        <p:txBody>
          <a:bodyPr/>
          <a:lstStyle/>
          <a:p>
            <a:pPr marL="0" indent="0" algn="ctr"/>
            <a:r>
              <a:rPr lang="en-GB" sz="2800" b="1" dirty="0">
                <a:solidFill>
                  <a:schemeClr val="tx1"/>
                </a:solidFill>
              </a:rPr>
              <a:t>SU-DS04-2018-2020: Cybersecurity in the Electrical Power and Energy System (EPES): an armour against cyber and privacy attacks and data </a:t>
            </a:r>
            <a:r>
              <a:rPr lang="en-GB" sz="2800" b="1" dirty="0" smtClean="0">
                <a:solidFill>
                  <a:schemeClr val="tx1"/>
                </a:solidFill>
              </a:rPr>
              <a:t>breaches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237402"/>
            <a:ext cx="8612372" cy="1440160"/>
          </a:xfrm>
        </p:spPr>
        <p:txBody>
          <a:bodyPr/>
          <a:lstStyle/>
          <a:p>
            <a:pPr marL="0" indent="0" algn="ctr"/>
            <a:r>
              <a:rPr lang="en-GB" sz="2800" b="1" dirty="0"/>
              <a:t>SU-DS05-2018-2019: Digital security, privacy, data protection and accountability in critical </a:t>
            </a:r>
            <a:r>
              <a:rPr lang="en-GB" sz="2800" b="1" dirty="0" smtClean="0"/>
              <a:t>sectors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1E9D2A-B2BA-4435-A045-8203970B544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23" y="1470703"/>
            <a:ext cx="8219256" cy="3168452"/>
          </a:xfrm>
        </p:spPr>
        <p:txBody>
          <a:bodyPr/>
          <a:lstStyle/>
          <a:p>
            <a:r>
              <a:rPr lang="en-GB" sz="2400" i="0" dirty="0" smtClean="0"/>
              <a:t>2018 subtopic c): Digital </a:t>
            </a:r>
            <a:r>
              <a:rPr lang="en-GB" sz="2400" i="0" dirty="0"/>
              <a:t>security, privacy and personal data protection in </a:t>
            </a:r>
            <a:r>
              <a:rPr lang="en-GB" sz="2400" i="0" u="sng" dirty="0">
                <a:solidFill>
                  <a:srgbClr val="FF0000"/>
                </a:solidFill>
              </a:rPr>
              <a:t>finance </a:t>
            </a:r>
            <a:endParaRPr lang="en-GB" sz="2400" i="0" u="sng" dirty="0" smtClean="0">
              <a:solidFill>
                <a:srgbClr val="FF0000"/>
              </a:solidFill>
            </a:endParaRPr>
          </a:p>
          <a:p>
            <a:endParaRPr lang="en-GB" sz="2400" i="0" dirty="0" smtClean="0"/>
          </a:p>
          <a:p>
            <a:pPr algn="ctr"/>
            <a:r>
              <a:rPr lang="en-GB" sz="2400" i="0" dirty="0" smtClean="0"/>
              <a:t>Type of action: Innovation Action (IA); </a:t>
            </a:r>
          </a:p>
          <a:p>
            <a:pPr algn="ctr"/>
            <a:r>
              <a:rPr lang="en-GB" sz="2400" i="0" dirty="0" smtClean="0"/>
              <a:t>Budget: 8.5 MEUR; </a:t>
            </a:r>
            <a:endParaRPr lang="en-GB" sz="2400" i="0" dirty="0" smtClean="0"/>
          </a:p>
          <a:p>
            <a:pPr algn="ctr"/>
            <a:r>
              <a:rPr lang="en-GB" sz="2400" dirty="0"/>
              <a:t>Recommended budget per project: </a:t>
            </a:r>
            <a:r>
              <a:rPr lang="en-GB" sz="2400" dirty="0" smtClean="0"/>
              <a:t>3-4M</a:t>
            </a:r>
            <a:r>
              <a:rPr lang="en-GB" sz="2400" dirty="0"/>
              <a:t>€;</a:t>
            </a:r>
          </a:p>
          <a:p>
            <a:pPr algn="ctr"/>
            <a:r>
              <a:rPr lang="en-GB" sz="2400" dirty="0"/>
              <a:t>TRL 7</a:t>
            </a:r>
            <a:r>
              <a:rPr lang="en-GB" sz="2400" dirty="0" smtClean="0"/>
              <a:t>;</a:t>
            </a:r>
            <a:endParaRPr lang="en-GB" sz="2400" i="0" dirty="0" smtClean="0"/>
          </a:p>
          <a:p>
            <a:pPr algn="ctr"/>
            <a:r>
              <a:rPr lang="en-GB" sz="2400" i="0" dirty="0" smtClean="0"/>
              <a:t>Opening: 15 March 2018</a:t>
            </a:r>
            <a:r>
              <a:rPr lang="en-GB" sz="2400" i="0" dirty="0"/>
              <a:t>; </a:t>
            </a:r>
            <a:endParaRPr lang="en-GB" sz="2400" i="0" dirty="0" smtClean="0"/>
          </a:p>
          <a:p>
            <a:pPr algn="ctr"/>
            <a:r>
              <a:rPr lang="en-GB" sz="2400" i="0" dirty="0" smtClean="0"/>
              <a:t>Deadline: 23 August 2018;</a:t>
            </a:r>
            <a:endParaRPr lang="en-GB" sz="2400" i="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1818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H2020 2018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787B92E6A36C4A83AD37B196E976C7" ma:contentTypeVersion="0" ma:contentTypeDescription="Crear nuevo documento." ma:contentTypeScope="" ma:versionID="0d3cca67f516e204d38d8c2ede1f1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2BD996-B576-4DD0-87FA-B6E23BCE04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F160F0-C17F-47E1-AFAA-FBB4E22C88D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B45F61-BF66-4EC7-AEDE-F25BC6538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H2020 2018</Template>
  <TotalTime>320</TotalTime>
  <Words>1176</Words>
  <Application>Microsoft Office PowerPoint</Application>
  <PresentationFormat>Presentación en pantalla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Presentación H2020 2018</vt:lpstr>
      <vt:lpstr>Opportunities in Horizon2020 in Cybersecurity. 2018 call for proposals  </vt:lpstr>
      <vt:lpstr>Evolving threat landscape in cybersecurity</vt:lpstr>
      <vt:lpstr>Digital Security in WP2018-2020</vt:lpstr>
      <vt:lpstr>Policy context – Research &amp; Innovation (Work Programme)</vt:lpstr>
      <vt:lpstr>SU-DS01-2018: Cybersecurity preparedness – cyber range, simulation and economics</vt:lpstr>
      <vt:lpstr>SU-DS01-2018: Cybersecurity preparedness – cyber range, simulation and economics</vt:lpstr>
      <vt:lpstr>SU-DS04-2018-2020: Cybersecurity in the Electrical Power and Energy System (EPES): an armour against cyber and privacy attacks and data breaches</vt:lpstr>
      <vt:lpstr>SU-DS04-2018-2020: Cybersecurity in the Electrical Power and Energy System (EPES): an armour against cyber and privacy attacks and data breaches</vt:lpstr>
      <vt:lpstr>SU-DS05-2018-2019: Digital security, privacy, data protection and accountability in critical sectors</vt:lpstr>
      <vt:lpstr>SU-DS05-2018-2019: Digital security, privacy, data protection and accountability in critical sectors</vt:lpstr>
      <vt:lpstr>LEIT-ICT Cybersecurity Call (overview)</vt:lpstr>
      <vt:lpstr>SU-ICT-01-2018: Dynamic countering of cyber-attacks </vt:lpstr>
      <vt:lpstr>Presentación de PowerPoint</vt:lpstr>
      <vt:lpstr>Presentación de PowerPoint</vt:lpstr>
      <vt:lpstr>LEIT-ICT - Other topics relevant for Cybersecurity &amp; Digital Privacy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Alvarez Jimenez</dc:creator>
  <cp:lastModifiedBy>Maite Boyero Egido</cp:lastModifiedBy>
  <cp:revision>43</cp:revision>
  <dcterms:created xsi:type="dcterms:W3CDTF">2018-03-19T13:05:24Z</dcterms:created>
  <dcterms:modified xsi:type="dcterms:W3CDTF">2018-06-25T13:31:31Z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0x0101006C787B92E6A36C4A83AD37B196E976C7</vt:lpwstr>
  </property>
</Properties>
</file>