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426" r:id="rId2"/>
    <p:sldId id="735" r:id="rId3"/>
    <p:sldId id="693" r:id="rId4"/>
    <p:sldId id="752" r:id="rId5"/>
    <p:sldId id="753" r:id="rId6"/>
    <p:sldId id="74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jandro Varas Gálvez" initials="AVG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45" autoAdjust="0"/>
    <p:restoredTop sz="73904" autoAdjust="0"/>
  </p:normalViewPr>
  <p:slideViewPr>
    <p:cSldViewPr snapToGrid="0" snapToObjects="1">
      <p:cViewPr>
        <p:scale>
          <a:sx n="60" d="100"/>
          <a:sy n="60" d="100"/>
        </p:scale>
        <p:origin x="-3372" y="-13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4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DA546-1674-F448-A800-854858CCF18D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A8104-DA55-964C-969C-79E0A6A166C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59547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5994D-257C-5948-88EF-3F6C0500DD95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4D571-A9E7-FD40-A995-F1127CBCFE2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7464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4D571-A9E7-FD40-A995-F1127CBCFE2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2320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1200" b="1" dirty="0"/>
              <a:t>Easy finding </a:t>
            </a:r>
            <a:r>
              <a:rPr lang="en-GB" sz="1200" dirty="0"/>
              <a:t>of innovative solutions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/>
              <a:t>Stakeholders can </a:t>
            </a:r>
            <a:r>
              <a:rPr lang="en-GB" sz="1200" b="1" dirty="0"/>
              <a:t>interact</a:t>
            </a:r>
            <a:r>
              <a:rPr lang="en-GB" sz="1200" dirty="0"/>
              <a:t> with the respective </a:t>
            </a:r>
            <a:r>
              <a:rPr lang="en-GB" sz="1200" b="1" dirty="0"/>
              <a:t>solution providers</a:t>
            </a:r>
          </a:p>
          <a:p>
            <a:pPr>
              <a:buFont typeface="Arial" pitchFamily="34" charset="0"/>
              <a:buChar char="•"/>
            </a:pPr>
            <a:r>
              <a:rPr lang="en-GB" sz="1200" b="1" dirty="0"/>
              <a:t>Synergy-ignition</a:t>
            </a:r>
            <a:r>
              <a:rPr lang="en-GB" sz="1200" dirty="0"/>
              <a:t> levers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4D571-A9E7-FD40-A995-F1127CBCFE2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9911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6420" y="2436147"/>
            <a:ext cx="419792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6418" y="4221213"/>
            <a:ext cx="4197922" cy="14175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subtitle</a:t>
            </a:r>
            <a:r>
              <a:rPr lang="it-IT" dirty="0"/>
              <a:t>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4606" y="6356357"/>
            <a:ext cx="7076983" cy="365125"/>
          </a:xfrm>
        </p:spPr>
        <p:txBody>
          <a:bodyPr/>
          <a:lstStyle/>
          <a:p>
            <a:r>
              <a:rPr lang="en-US"/>
              <a:t>2nd Annual Symposium on ICT &amp; Policy |  18 June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4789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8" name="Picture 7" descr="Cyberwatching_logo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36141"/>
            <a:ext cx="46482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02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6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4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4" y="6356357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8665" y="6356357"/>
            <a:ext cx="7076983" cy="365125"/>
          </a:xfrm>
        </p:spPr>
        <p:txBody>
          <a:bodyPr/>
          <a:lstStyle/>
          <a:p>
            <a:r>
              <a:rPr lang="en-US"/>
              <a:t>2nd Annual Symposium on ICT &amp; Policy |  18 June 2018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16418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529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4" y="6356357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8665" y="6356357"/>
            <a:ext cx="7076983" cy="365125"/>
          </a:xfrm>
        </p:spPr>
        <p:txBody>
          <a:bodyPr/>
          <a:lstStyle/>
          <a:p>
            <a:r>
              <a:rPr lang="en-US"/>
              <a:t>2nd Annual Symposium on ICT &amp; Policy |  18 June 2018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16418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3220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5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4" y="6356357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8665" y="6356357"/>
            <a:ext cx="7076983" cy="365125"/>
          </a:xfrm>
        </p:spPr>
        <p:txBody>
          <a:bodyPr/>
          <a:lstStyle/>
          <a:p>
            <a:r>
              <a:rPr lang="en-US"/>
              <a:t>2nd Annual Symposium on ICT &amp; Policy |  18 June 2018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16418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2615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2"/>
          </p:nvPr>
        </p:nvSpPr>
        <p:spPr>
          <a:xfrm>
            <a:off x="468314" y="981075"/>
            <a:ext cx="8280400" cy="547211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piè di pagina 4"/>
          <p:cNvSpPr txBox="1">
            <a:spLocks/>
          </p:cNvSpPr>
          <p:nvPr userDrawn="1"/>
        </p:nvSpPr>
        <p:spPr>
          <a:xfrm>
            <a:off x="3203849" y="638133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/>
              <a:t>Kickoff</a:t>
            </a:r>
            <a:r>
              <a:rPr lang="it-IT" dirty="0"/>
              <a:t> meeting – Pisa, 4-5 </a:t>
            </a:r>
            <a:r>
              <a:rPr lang="it-IT" dirty="0" err="1"/>
              <a:t>Feb</a:t>
            </a:r>
            <a:r>
              <a:rPr lang="it-IT" dirty="0"/>
              <a:t> 2016</a:t>
            </a:r>
          </a:p>
        </p:txBody>
      </p:sp>
      <p:pic>
        <p:nvPicPr>
          <p:cNvPr id="8" name="Picture 7" descr="Trust-it_payoff-150d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9" y="6420052"/>
            <a:ext cx="2195736" cy="376759"/>
          </a:xfrm>
          <a:prstGeom prst="rect">
            <a:avLst/>
          </a:prstGeom>
        </p:spPr>
      </p:pic>
      <p:sp>
        <p:nvSpPr>
          <p:cNvPr id="9" name="Segnaposto numero diapositiva 5"/>
          <p:cNvSpPr txBox="1">
            <a:spLocks/>
          </p:cNvSpPr>
          <p:nvPr userDrawn="1"/>
        </p:nvSpPr>
        <p:spPr>
          <a:xfrm>
            <a:off x="5173961" y="63813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59CFE2-F157-E846-9130-9900CC7861E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166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1483" y="269528"/>
            <a:ext cx="5735321" cy="114300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16418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8" name="Picture 7" descr="Cyberwatching_logo1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0" y="269529"/>
            <a:ext cx="2434841" cy="64530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8665" y="6356357"/>
            <a:ext cx="7076983" cy="365125"/>
          </a:xfrm>
        </p:spPr>
        <p:txBody>
          <a:bodyPr/>
          <a:lstStyle/>
          <a:p>
            <a:r>
              <a:rPr lang="en-US"/>
              <a:t>2nd Annual Symposium on ICT &amp; Policy |  18 June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8782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o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3540"/>
            <a:ext cx="8229601" cy="865912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16418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600206"/>
            <a:ext cx="8229601" cy="4525963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 err="1"/>
              <a:t>Second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 err="1"/>
              <a:t>Third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8665" y="6356357"/>
            <a:ext cx="7076983" cy="365125"/>
          </a:xfrm>
        </p:spPr>
        <p:txBody>
          <a:bodyPr/>
          <a:lstStyle/>
          <a:p>
            <a:r>
              <a:rPr lang="en-US"/>
              <a:t>2nd Annual Symposium on ICT &amp; Policy |  18 June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630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8665" y="6356357"/>
            <a:ext cx="7076983" cy="365125"/>
          </a:xfrm>
        </p:spPr>
        <p:txBody>
          <a:bodyPr/>
          <a:lstStyle/>
          <a:p>
            <a:r>
              <a:rPr lang="en-US"/>
              <a:t>2nd Annual Symposium on ICT &amp; Policy |  18 June 2018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16418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573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8665" y="6356357"/>
            <a:ext cx="7076983" cy="365125"/>
          </a:xfrm>
        </p:spPr>
        <p:txBody>
          <a:bodyPr/>
          <a:lstStyle/>
          <a:p>
            <a:r>
              <a:rPr lang="en-US"/>
              <a:t>2nd Annual Symposium on ICT &amp; Policy |  18 June 2018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16418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854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4" y="6356357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8665" y="6356357"/>
            <a:ext cx="7076983" cy="365125"/>
          </a:xfrm>
        </p:spPr>
        <p:txBody>
          <a:bodyPr/>
          <a:lstStyle/>
          <a:p>
            <a:r>
              <a:rPr lang="en-US"/>
              <a:t>2nd Annual Symposium on ICT &amp; Policy |  18 June 2018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16418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602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4" y="6356357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8665" y="6356357"/>
            <a:ext cx="7076983" cy="365125"/>
          </a:xfrm>
        </p:spPr>
        <p:txBody>
          <a:bodyPr/>
          <a:lstStyle/>
          <a:p>
            <a:r>
              <a:rPr lang="en-US"/>
              <a:t>2nd Annual Symposium on ICT &amp; Policy |  18 June 2018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16418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843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4" y="6356357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8665" y="6356357"/>
            <a:ext cx="7076983" cy="365125"/>
          </a:xfrm>
        </p:spPr>
        <p:txBody>
          <a:bodyPr/>
          <a:lstStyle/>
          <a:p>
            <a:r>
              <a:rPr lang="en-US"/>
              <a:t>2nd Annual Symposium on ICT &amp; Policy |  18 June 2018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16418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303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5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4" y="6356357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8665" y="6356357"/>
            <a:ext cx="7076983" cy="365125"/>
          </a:xfrm>
        </p:spPr>
        <p:txBody>
          <a:bodyPr/>
          <a:lstStyle/>
          <a:p>
            <a:r>
              <a:rPr lang="en-US"/>
              <a:t>2nd Annual Symposium on ICT &amp; Policy |  18 June 2018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16418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088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6"/>
            <a:ext cx="82296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2nd Annual Symposium on ICT &amp; Policy |  18 June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036B6-88E1-BD4A-9A6B-489274A18B6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Picture 6" descr="bg-cyberwatching2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219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5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5" Type="http://schemas.openxmlformats.org/officeDocument/2006/relationships/image" Target="../media/image9.png"/><Relationship Id="rId10" Type="http://schemas.openxmlformats.org/officeDocument/2006/relationships/image" Target="../media/image3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st-itservices.com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yberwatching.eu/services/catalogue-of-servic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4846125" y="2812909"/>
            <a:ext cx="4197921" cy="1394294"/>
          </a:xfrm>
        </p:spPr>
        <p:txBody>
          <a:bodyPr>
            <a:noAutofit/>
          </a:bodyPr>
          <a:lstStyle/>
          <a:p>
            <a:r>
              <a:rPr lang="en-US" sz="2800" b="1" dirty="0"/>
              <a:t>Opportunities for Cybersecurity and Privacy clusters</a:t>
            </a:r>
            <a:r>
              <a:rPr lang="en-US" sz="2400" i="1" dirty="0"/>
              <a:t/>
            </a:r>
            <a:br>
              <a:rPr lang="en-US" sz="2400" i="1" dirty="0"/>
            </a:br>
            <a:endParaRPr lang="en-US" sz="2400" i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945086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4742" y="6333411"/>
            <a:ext cx="7076983" cy="365125"/>
          </a:xfrm>
        </p:spPr>
        <p:txBody>
          <a:bodyPr/>
          <a:lstStyle/>
          <a:p>
            <a:r>
              <a:rPr lang="en-US" dirty="0"/>
              <a:t>Opportunities for Cybersecurity &amp; privacy clusters | Webinar | 9 July 2018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E224CD3C-188D-BA4A-B8D5-715078231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9317" y="4583627"/>
            <a:ext cx="6287832" cy="1417588"/>
          </a:xfrm>
        </p:spPr>
        <p:txBody>
          <a:bodyPr>
            <a:normAutofit/>
          </a:bodyPr>
          <a:lstStyle/>
          <a:p>
            <a:r>
              <a:rPr lang="en-US" sz="2400" dirty="0"/>
              <a:t>Nicholas Ferguson, Trust-IT Services</a:t>
            </a:r>
          </a:p>
          <a:p>
            <a:r>
              <a:rPr lang="en-US" sz="2400" dirty="0"/>
              <a:t>Coordinator, </a:t>
            </a:r>
            <a:r>
              <a:rPr lang="en-US" sz="2400" dirty="0" err="1"/>
              <a:t>cyberwatching.eu</a:t>
            </a:r>
            <a:endParaRPr lang="en-US" sz="2400" dirty="0"/>
          </a:p>
          <a:p>
            <a:r>
              <a:rPr lang="en-US" sz="2400" smtClean="0"/>
              <a:t>10 </a:t>
            </a:r>
            <a:r>
              <a:rPr lang="en-US" sz="2400" dirty="0"/>
              <a:t>July, 2018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66439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30D315-3C35-AC46-BCD0-D47D896FF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9164" y="163063"/>
            <a:ext cx="6126484" cy="1143000"/>
          </a:xfrm>
        </p:spPr>
        <p:txBody>
          <a:bodyPr/>
          <a:lstStyle/>
          <a:p>
            <a:r>
              <a:rPr lang="en-GB" sz="3200" dirty="0" err="1"/>
              <a:t>cyberwatching.eu</a:t>
            </a:r>
            <a:r>
              <a:rPr lang="en-GB" sz="3200" dirty="0"/>
              <a:t> – The European watch on Cybersecurity and Privacy</a:t>
            </a:r>
          </a:p>
        </p:txBody>
      </p:sp>
      <p:pic>
        <p:nvPicPr>
          <p:cNvPr id="7" name="Immagine 9" descr="logo_ciberseguridad_transparent.png">
            <a:extLst>
              <a:ext uri="{FF2B5EF4-FFF2-40B4-BE49-F238E27FC236}">
                <a16:creationId xmlns:a16="http://schemas.microsoft.com/office/drawing/2014/main" xmlns="" id="{CE3EDB03-A6E9-3A47-AAE1-F13AB654F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623" y="4558619"/>
            <a:ext cx="1527785" cy="670123"/>
          </a:xfrm>
          <a:prstGeom prst="rect">
            <a:avLst/>
          </a:prstGeom>
        </p:spPr>
      </p:pic>
      <p:pic>
        <p:nvPicPr>
          <p:cNvPr id="8" name="Immagine 10" descr="Trust_Logo_Tranparent.png">
            <a:extLst>
              <a:ext uri="{FF2B5EF4-FFF2-40B4-BE49-F238E27FC236}">
                <a16:creationId xmlns:a16="http://schemas.microsoft.com/office/drawing/2014/main" xmlns="" id="{BFC6037F-1094-6D4E-B47E-4B0CBF5942D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24316" y="4064583"/>
            <a:ext cx="1199676" cy="247545"/>
          </a:xfrm>
          <a:prstGeom prst="rect">
            <a:avLst/>
          </a:prstGeom>
        </p:spPr>
      </p:pic>
      <p:pic>
        <p:nvPicPr>
          <p:cNvPr id="9" name="Immagine 11" descr="University_of_Oxford.jpg">
            <a:extLst>
              <a:ext uri="{FF2B5EF4-FFF2-40B4-BE49-F238E27FC236}">
                <a16:creationId xmlns:a16="http://schemas.microsoft.com/office/drawing/2014/main" xmlns="" id="{7BC5B85B-1877-F943-8603-F7CC07EE2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593" y="4057768"/>
            <a:ext cx="849344" cy="261173"/>
          </a:xfrm>
          <a:prstGeom prst="rect">
            <a:avLst/>
          </a:prstGeom>
        </p:spPr>
      </p:pic>
      <p:pic>
        <p:nvPicPr>
          <p:cNvPr id="10" name="Immagine 14" descr="AON_Transparent.png">
            <a:extLst>
              <a:ext uri="{FF2B5EF4-FFF2-40B4-BE49-F238E27FC236}">
                <a16:creationId xmlns:a16="http://schemas.microsoft.com/office/drawing/2014/main" xmlns="" id="{B85E2332-20D5-6E46-B579-9E10752D5B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8627" y="5729715"/>
            <a:ext cx="558276" cy="558276"/>
          </a:xfrm>
          <a:prstGeom prst="rect">
            <a:avLst/>
          </a:prstGeom>
        </p:spPr>
      </p:pic>
      <p:pic>
        <p:nvPicPr>
          <p:cNvPr id="11" name="Immagine 18" descr="DSMA_Transparent.png">
            <a:extLst>
              <a:ext uri="{FF2B5EF4-FFF2-40B4-BE49-F238E27FC236}">
                <a16:creationId xmlns:a16="http://schemas.microsoft.com/office/drawing/2014/main" xmlns="" id="{423A16D6-1A29-7A4D-B863-3E4995BF95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3992" y="5083081"/>
            <a:ext cx="894354" cy="487906"/>
          </a:xfrm>
          <a:prstGeom prst="rect">
            <a:avLst/>
          </a:prstGeom>
        </p:spPr>
      </p:pic>
      <p:pic>
        <p:nvPicPr>
          <p:cNvPr id="12" name="Immagine 20" descr="Conceptivity_Transparent.png">
            <a:extLst>
              <a:ext uri="{FF2B5EF4-FFF2-40B4-BE49-F238E27FC236}">
                <a16:creationId xmlns:a16="http://schemas.microsoft.com/office/drawing/2014/main" xmlns="" id="{4D0830AF-C062-844A-84D1-E9E5FB049C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3631" y="4438146"/>
            <a:ext cx="680060" cy="6800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9D5CE63-1EC8-2141-9450-676EFA3781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4568" y="5244224"/>
            <a:ext cx="694371" cy="3267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C2A87E2-B4B9-BE4C-BE11-2DB1434BAE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0572" y="5661348"/>
            <a:ext cx="1142034" cy="695009"/>
          </a:xfrm>
          <a:prstGeom prst="rect">
            <a:avLst/>
          </a:prstGeom>
        </p:spPr>
      </p:pic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xmlns="" id="{A21D68F3-DC0A-5241-AC57-092B723FA6E9}"/>
              </a:ext>
            </a:extLst>
          </p:cNvPr>
          <p:cNvSpPr txBox="1">
            <a:spLocks/>
          </p:cNvSpPr>
          <p:nvPr/>
        </p:nvSpPr>
        <p:spPr>
          <a:xfrm>
            <a:off x="6691753" y="3698346"/>
            <a:ext cx="1546517" cy="4936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Blip>
                <a:blip r:embed="rId10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Tx/>
              <a:buBlip>
                <a:blip r:embed="rId11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Tx/>
              <a:buBlip>
                <a:blip r:embed="rId11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Tx/>
              <a:buBlip>
                <a:blip r:embed="rId11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Tx/>
              <a:buBlip>
                <a:blip r:embed="rId11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spcAft>
                <a:spcPts val="600"/>
              </a:spcAft>
              <a:buNone/>
            </a:pPr>
            <a:r>
              <a:rPr lang="en-GB" sz="2400" b="1" dirty="0"/>
              <a:t>Consortium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14A012AA-7295-3D4C-8CDA-722FF4F72320}"/>
              </a:ext>
            </a:extLst>
          </p:cNvPr>
          <p:cNvSpPr txBox="1">
            <a:spLocks/>
          </p:cNvSpPr>
          <p:nvPr/>
        </p:nvSpPr>
        <p:spPr>
          <a:xfrm>
            <a:off x="5926259" y="1568847"/>
            <a:ext cx="2661275" cy="685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Blip>
                <a:blip r:embed="rId10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Tx/>
              <a:buBlip>
                <a:blip r:embed="rId11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Tx/>
              <a:buBlip>
                <a:blip r:embed="rId11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Tx/>
              <a:buBlip>
                <a:blip r:embed="rId11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Tx/>
              <a:buBlip>
                <a:blip r:embed="rId11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May 2017 -  April 2021 and beyond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6840859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438232D-78D8-C24D-83A6-0C3BECFEFF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8277" y="1274933"/>
            <a:ext cx="4604428" cy="43251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EC82910-458D-724E-AA28-A47E441C40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08613" y="2371546"/>
            <a:ext cx="3145606" cy="1080309"/>
          </a:xfrm>
          <a:prstGeom prst="rect">
            <a:avLst/>
          </a:prstGeom>
        </p:spPr>
      </p:pic>
      <p:pic>
        <p:nvPicPr>
          <p:cNvPr id="8194" name="Picture 2" descr="Image result for european commission">
            <a:extLst>
              <a:ext uri="{FF2B5EF4-FFF2-40B4-BE49-F238E27FC236}">
                <a16:creationId xmlns:a16="http://schemas.microsoft.com/office/drawing/2014/main" xmlns="" id="{856EB4F8-FD7A-1545-B8FC-9137DA403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238" y="1680967"/>
            <a:ext cx="731221" cy="50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57632AF2-3B85-9B47-9BDB-C9A79844368B}"/>
              </a:ext>
            </a:extLst>
          </p:cNvPr>
          <p:cNvSpPr/>
          <p:nvPr/>
        </p:nvSpPr>
        <p:spPr>
          <a:xfrm>
            <a:off x="1204157" y="5713189"/>
            <a:ext cx="1700933" cy="5300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R&amp;I Projects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8C5029B8-7DDE-9E40-8A6A-BF8A5CABD3A1}"/>
              </a:ext>
            </a:extLst>
          </p:cNvPr>
          <p:cNvSpPr/>
          <p:nvPr/>
        </p:nvSpPr>
        <p:spPr>
          <a:xfrm>
            <a:off x="3436897" y="5729715"/>
            <a:ext cx="1700933" cy="5300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Small Business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xmlns="" id="{6C18B9AD-399F-F948-A194-6A1677321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4742" y="6333411"/>
            <a:ext cx="7076983" cy="365125"/>
          </a:xfrm>
        </p:spPr>
        <p:txBody>
          <a:bodyPr/>
          <a:lstStyle/>
          <a:p>
            <a:r>
              <a:rPr lang="en-US" dirty="0"/>
              <a:t>Opportunities for Cybersecurity &amp; privacy clusters | Webinar | 9 July 2018</a:t>
            </a:r>
          </a:p>
        </p:txBody>
      </p:sp>
    </p:spTree>
    <p:extLst>
      <p:ext uri="{BB962C8B-B14F-4D97-AF65-F5344CB8AC3E}">
        <p14:creationId xmlns:p14="http://schemas.microsoft.com/office/powerpoint/2010/main" xmlns="" val="398696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38739" y="-43623"/>
            <a:ext cx="6192517" cy="1143000"/>
          </a:xfrm>
        </p:spPr>
        <p:txBody>
          <a:bodyPr/>
          <a:lstStyle/>
          <a:p>
            <a:r>
              <a:rPr lang="en-GB" sz="2800" dirty="0"/>
              <a:t>Coordination of CS&amp;P R&amp;I in Europe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955159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9" name="Rectangle 6"/>
          <p:cNvSpPr/>
          <p:nvPr/>
        </p:nvSpPr>
        <p:spPr>
          <a:xfrm flipH="1" flipV="1">
            <a:off x="533400" y="1828799"/>
            <a:ext cx="6858000" cy="1675219"/>
          </a:xfrm>
          <a:custGeom>
            <a:avLst/>
            <a:gdLst>
              <a:gd name="connsiteX0" fmla="*/ 0 w 6324600"/>
              <a:gd name="connsiteY0" fmla="*/ 0 h 3505200"/>
              <a:gd name="connsiteX1" fmla="*/ 6324600 w 6324600"/>
              <a:gd name="connsiteY1" fmla="*/ 0 h 3505200"/>
              <a:gd name="connsiteX2" fmla="*/ 6324600 w 6324600"/>
              <a:gd name="connsiteY2" fmla="*/ 3505200 h 3505200"/>
              <a:gd name="connsiteX3" fmla="*/ 0 w 6324600"/>
              <a:gd name="connsiteY3" fmla="*/ 3505200 h 3505200"/>
              <a:gd name="connsiteX4" fmla="*/ 0 w 6324600"/>
              <a:gd name="connsiteY4" fmla="*/ 0 h 3505200"/>
              <a:gd name="connsiteX0" fmla="*/ 0 w 6324600"/>
              <a:gd name="connsiteY0" fmla="*/ 0 h 3505200"/>
              <a:gd name="connsiteX1" fmla="*/ 6324600 w 6324600"/>
              <a:gd name="connsiteY1" fmla="*/ 0 h 3505200"/>
              <a:gd name="connsiteX2" fmla="*/ 6324600 w 6324600"/>
              <a:gd name="connsiteY2" fmla="*/ 3505200 h 3505200"/>
              <a:gd name="connsiteX3" fmla="*/ 0 w 6324600"/>
              <a:gd name="connsiteY3" fmla="*/ 0 h 3505200"/>
              <a:gd name="connsiteX0" fmla="*/ 6324600 w 6416040"/>
              <a:gd name="connsiteY0" fmla="*/ 3505200 h 3596640"/>
              <a:gd name="connsiteX1" fmla="*/ 0 w 6416040"/>
              <a:gd name="connsiteY1" fmla="*/ 0 h 3596640"/>
              <a:gd name="connsiteX2" fmla="*/ 6324600 w 6416040"/>
              <a:gd name="connsiteY2" fmla="*/ 0 h 3596640"/>
              <a:gd name="connsiteX3" fmla="*/ 6416040 w 6416040"/>
              <a:gd name="connsiteY3" fmla="*/ 3596640 h 3596640"/>
              <a:gd name="connsiteX0" fmla="*/ 2327787 w 6416040"/>
              <a:gd name="connsiteY0" fmla="*/ 1941871 h 3596640"/>
              <a:gd name="connsiteX1" fmla="*/ 0 w 6416040"/>
              <a:gd name="connsiteY1" fmla="*/ 0 h 3596640"/>
              <a:gd name="connsiteX2" fmla="*/ 6324600 w 6416040"/>
              <a:gd name="connsiteY2" fmla="*/ 0 h 3596640"/>
              <a:gd name="connsiteX3" fmla="*/ 6416040 w 6416040"/>
              <a:gd name="connsiteY3" fmla="*/ 3596640 h 3596640"/>
              <a:gd name="connsiteX0" fmla="*/ 0 w 6416040"/>
              <a:gd name="connsiteY0" fmla="*/ 0 h 3596640"/>
              <a:gd name="connsiteX1" fmla="*/ 6324600 w 6416040"/>
              <a:gd name="connsiteY1" fmla="*/ 0 h 3596640"/>
              <a:gd name="connsiteX2" fmla="*/ 6416040 w 6416040"/>
              <a:gd name="connsiteY2" fmla="*/ 3596640 h 3596640"/>
              <a:gd name="connsiteX0" fmla="*/ 0 w 6416040"/>
              <a:gd name="connsiteY0" fmla="*/ 0 h 3596640"/>
              <a:gd name="connsiteX1" fmla="*/ 6324600 w 6416040"/>
              <a:gd name="connsiteY1" fmla="*/ 0 h 3596640"/>
              <a:gd name="connsiteX2" fmla="*/ 6416040 w 6416040"/>
              <a:gd name="connsiteY2" fmla="*/ 3596640 h 3596640"/>
              <a:gd name="connsiteX3" fmla="*/ 0 w 6416040"/>
              <a:gd name="connsiteY3" fmla="*/ 0 h 3596640"/>
              <a:gd name="connsiteX0" fmla="*/ 6416040 w 6507480"/>
              <a:gd name="connsiteY0" fmla="*/ 3596640 h 3688080"/>
              <a:gd name="connsiteX1" fmla="*/ 0 w 6507480"/>
              <a:gd name="connsiteY1" fmla="*/ 0 h 3688080"/>
              <a:gd name="connsiteX2" fmla="*/ 6324600 w 6507480"/>
              <a:gd name="connsiteY2" fmla="*/ 0 h 3688080"/>
              <a:gd name="connsiteX3" fmla="*/ 6507480 w 6507480"/>
              <a:gd name="connsiteY3" fmla="*/ 3688080 h 3688080"/>
              <a:gd name="connsiteX0" fmla="*/ 1563821 w 6507480"/>
              <a:gd name="connsiteY0" fmla="*/ 3050950 h 3688080"/>
              <a:gd name="connsiteX1" fmla="*/ 0 w 6507480"/>
              <a:gd name="connsiteY1" fmla="*/ 0 h 3688080"/>
              <a:gd name="connsiteX2" fmla="*/ 6324600 w 6507480"/>
              <a:gd name="connsiteY2" fmla="*/ 0 h 3688080"/>
              <a:gd name="connsiteX3" fmla="*/ 6507480 w 6507480"/>
              <a:gd name="connsiteY3" fmla="*/ 3688080 h 3688080"/>
              <a:gd name="connsiteX0" fmla="*/ 0 w 6507480"/>
              <a:gd name="connsiteY0" fmla="*/ 0 h 3688080"/>
              <a:gd name="connsiteX1" fmla="*/ 6324600 w 6507480"/>
              <a:gd name="connsiteY1" fmla="*/ 0 h 3688080"/>
              <a:gd name="connsiteX2" fmla="*/ 6507480 w 6507480"/>
              <a:gd name="connsiteY2" fmla="*/ 3688080 h 3688080"/>
              <a:gd name="connsiteX0" fmla="*/ 0 w 6324600"/>
              <a:gd name="connsiteY0" fmla="*/ 0 h 2168996"/>
              <a:gd name="connsiteX1" fmla="*/ 6324600 w 6324600"/>
              <a:gd name="connsiteY1" fmla="*/ 0 h 2168996"/>
              <a:gd name="connsiteX2" fmla="*/ 6242009 w 6324600"/>
              <a:gd name="connsiteY2" fmla="*/ 2168996 h 2168996"/>
              <a:gd name="connsiteX0" fmla="*/ 0 w 6522228"/>
              <a:gd name="connsiteY0" fmla="*/ 0 h 2404970"/>
              <a:gd name="connsiteX1" fmla="*/ 6324600 w 6522228"/>
              <a:gd name="connsiteY1" fmla="*/ 0 h 2404970"/>
              <a:gd name="connsiteX2" fmla="*/ 6522228 w 6522228"/>
              <a:gd name="connsiteY2" fmla="*/ 2404970 h 2404970"/>
              <a:gd name="connsiteX0" fmla="*/ 0 w 7057136"/>
              <a:gd name="connsiteY0" fmla="*/ 0 h 2589105"/>
              <a:gd name="connsiteX1" fmla="*/ 6324600 w 7057136"/>
              <a:gd name="connsiteY1" fmla="*/ 0 h 2589105"/>
              <a:gd name="connsiteX2" fmla="*/ 6522228 w 7057136"/>
              <a:gd name="connsiteY2" fmla="*/ 2404970 h 2589105"/>
              <a:gd name="connsiteX0" fmla="*/ 0 w 6522228"/>
              <a:gd name="connsiteY0" fmla="*/ 0 h 2884378"/>
              <a:gd name="connsiteX1" fmla="*/ 6324600 w 6522228"/>
              <a:gd name="connsiteY1" fmla="*/ 0 h 2884378"/>
              <a:gd name="connsiteX2" fmla="*/ 6522228 w 6522228"/>
              <a:gd name="connsiteY2" fmla="*/ 2404970 h 2884378"/>
              <a:gd name="connsiteX0" fmla="*/ 0 w 6959565"/>
              <a:gd name="connsiteY0" fmla="*/ 0 h 2629590"/>
              <a:gd name="connsiteX1" fmla="*/ 6324600 w 6959565"/>
              <a:gd name="connsiteY1" fmla="*/ 0 h 2629590"/>
              <a:gd name="connsiteX2" fmla="*/ 6522228 w 6959565"/>
              <a:gd name="connsiteY2" fmla="*/ 2404970 h 2629590"/>
              <a:gd name="connsiteX0" fmla="*/ 0 w 6959565"/>
              <a:gd name="connsiteY0" fmla="*/ 0 h 2629590"/>
              <a:gd name="connsiteX1" fmla="*/ 6324600 w 6959565"/>
              <a:gd name="connsiteY1" fmla="*/ 0 h 2629590"/>
              <a:gd name="connsiteX2" fmla="*/ 6522228 w 6959565"/>
              <a:gd name="connsiteY2" fmla="*/ 2404970 h 2629590"/>
              <a:gd name="connsiteX0" fmla="*/ 0 w 6522228"/>
              <a:gd name="connsiteY0" fmla="*/ 0 h 2404970"/>
              <a:gd name="connsiteX1" fmla="*/ 6324600 w 6522228"/>
              <a:gd name="connsiteY1" fmla="*/ 0 h 2404970"/>
              <a:gd name="connsiteX2" fmla="*/ 6522228 w 6522228"/>
              <a:gd name="connsiteY2" fmla="*/ 2404970 h 2404970"/>
              <a:gd name="connsiteX0" fmla="*/ 0 w 6839285"/>
              <a:gd name="connsiteY0" fmla="*/ 178145 h 2583115"/>
              <a:gd name="connsiteX1" fmla="*/ 6324600 w 6839285"/>
              <a:gd name="connsiteY1" fmla="*/ 178145 h 2583115"/>
              <a:gd name="connsiteX2" fmla="*/ 6522228 w 6839285"/>
              <a:gd name="connsiteY2" fmla="*/ 2583115 h 2583115"/>
              <a:gd name="connsiteX0" fmla="*/ 0 w 6522228"/>
              <a:gd name="connsiteY0" fmla="*/ 0 h 2404970"/>
              <a:gd name="connsiteX1" fmla="*/ 3699387 w 6522228"/>
              <a:gd name="connsiteY1" fmla="*/ 575187 h 2404970"/>
              <a:gd name="connsiteX2" fmla="*/ 6522228 w 6522228"/>
              <a:gd name="connsiteY2" fmla="*/ 2404970 h 2404970"/>
              <a:gd name="connsiteX0" fmla="*/ 0 w 6522228"/>
              <a:gd name="connsiteY0" fmla="*/ 5635 h 2410605"/>
              <a:gd name="connsiteX1" fmla="*/ 3699387 w 6522228"/>
              <a:gd name="connsiteY1" fmla="*/ 580822 h 2410605"/>
              <a:gd name="connsiteX2" fmla="*/ 6522228 w 6522228"/>
              <a:gd name="connsiteY2" fmla="*/ 2410605 h 2410605"/>
              <a:gd name="connsiteX0" fmla="*/ 0 w 6522228"/>
              <a:gd name="connsiteY0" fmla="*/ 5635 h 2410605"/>
              <a:gd name="connsiteX1" fmla="*/ 3699387 w 6522228"/>
              <a:gd name="connsiteY1" fmla="*/ 580822 h 2410605"/>
              <a:gd name="connsiteX2" fmla="*/ 6522228 w 6522228"/>
              <a:gd name="connsiteY2" fmla="*/ 2410605 h 2410605"/>
              <a:gd name="connsiteX0" fmla="*/ 0 w 6522228"/>
              <a:gd name="connsiteY0" fmla="*/ 6310 h 2411280"/>
              <a:gd name="connsiteX1" fmla="*/ 4628535 w 6522228"/>
              <a:gd name="connsiteY1" fmla="*/ 552000 h 2411280"/>
              <a:gd name="connsiteX2" fmla="*/ 6522228 w 6522228"/>
              <a:gd name="connsiteY2" fmla="*/ 2411280 h 2411280"/>
              <a:gd name="connsiteX0" fmla="*/ 0 w 6522228"/>
              <a:gd name="connsiteY0" fmla="*/ 5347 h 2410317"/>
              <a:gd name="connsiteX1" fmla="*/ 4023851 w 6522228"/>
              <a:gd name="connsiteY1" fmla="*/ 595282 h 2410317"/>
              <a:gd name="connsiteX2" fmla="*/ 6522228 w 6522228"/>
              <a:gd name="connsiteY2" fmla="*/ 2410317 h 2410317"/>
              <a:gd name="connsiteX0" fmla="*/ 0 w 6509203"/>
              <a:gd name="connsiteY0" fmla="*/ 163951 h 1949489"/>
              <a:gd name="connsiteX1" fmla="*/ 4010826 w 6509203"/>
              <a:gd name="connsiteY1" fmla="*/ 134454 h 1949489"/>
              <a:gd name="connsiteX2" fmla="*/ 6509203 w 6509203"/>
              <a:gd name="connsiteY2" fmla="*/ 1949489 h 1949489"/>
              <a:gd name="connsiteX0" fmla="*/ 0 w 6535251"/>
              <a:gd name="connsiteY0" fmla="*/ 155212 h 1822763"/>
              <a:gd name="connsiteX1" fmla="*/ 4010826 w 6535251"/>
              <a:gd name="connsiteY1" fmla="*/ 125715 h 1822763"/>
              <a:gd name="connsiteX2" fmla="*/ 6535251 w 6535251"/>
              <a:gd name="connsiteY2" fmla="*/ 1822763 h 1822763"/>
              <a:gd name="connsiteX0" fmla="*/ 0 w 6535251"/>
              <a:gd name="connsiteY0" fmla="*/ 155212 h 1822763"/>
              <a:gd name="connsiteX1" fmla="*/ 4010826 w 6535251"/>
              <a:gd name="connsiteY1" fmla="*/ 125715 h 1822763"/>
              <a:gd name="connsiteX2" fmla="*/ 6535251 w 6535251"/>
              <a:gd name="connsiteY2" fmla="*/ 1822763 h 1822763"/>
              <a:gd name="connsiteX0" fmla="*/ 0 w 6535251"/>
              <a:gd name="connsiteY0" fmla="*/ 10655 h 1678206"/>
              <a:gd name="connsiteX1" fmla="*/ 4062921 w 6535251"/>
              <a:gd name="connsiteY1" fmla="*/ 335120 h 1678206"/>
              <a:gd name="connsiteX2" fmla="*/ 6535251 w 6535251"/>
              <a:gd name="connsiteY2" fmla="*/ 1678206 h 1678206"/>
              <a:gd name="connsiteX0" fmla="*/ 0 w 6535251"/>
              <a:gd name="connsiteY0" fmla="*/ 3375 h 1670926"/>
              <a:gd name="connsiteX1" fmla="*/ 4128041 w 6535251"/>
              <a:gd name="connsiteY1" fmla="*/ 637556 h 1670926"/>
              <a:gd name="connsiteX2" fmla="*/ 6535251 w 6535251"/>
              <a:gd name="connsiteY2" fmla="*/ 1670926 h 1670926"/>
              <a:gd name="connsiteX0" fmla="*/ 0 w 6535251"/>
              <a:gd name="connsiteY0" fmla="*/ 7668 h 1675219"/>
              <a:gd name="connsiteX1" fmla="*/ 4023848 w 6535251"/>
              <a:gd name="connsiteY1" fmla="*/ 391126 h 1675219"/>
              <a:gd name="connsiteX2" fmla="*/ 6535251 w 6535251"/>
              <a:gd name="connsiteY2" fmla="*/ 1675219 h 1675219"/>
              <a:gd name="connsiteX0" fmla="*/ 0 w 6535251"/>
              <a:gd name="connsiteY0" fmla="*/ 7668 h 1675219"/>
              <a:gd name="connsiteX1" fmla="*/ 4023848 w 6535251"/>
              <a:gd name="connsiteY1" fmla="*/ 391126 h 1675219"/>
              <a:gd name="connsiteX2" fmla="*/ 6535251 w 6535251"/>
              <a:gd name="connsiteY2" fmla="*/ 1675219 h 167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35251" h="1675219">
                <a:moveTo>
                  <a:pt x="0" y="7668"/>
                </a:moveTo>
                <a:cubicBezTo>
                  <a:pt x="618613" y="-36578"/>
                  <a:pt x="2934640" y="113201"/>
                  <a:pt x="4023848" y="391126"/>
                </a:cubicBezTo>
                <a:cubicBezTo>
                  <a:pt x="5113057" y="669051"/>
                  <a:pt x="6017867" y="1075450"/>
                  <a:pt x="6535251" y="1675219"/>
                </a:cubicBez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6"/>
          <p:cNvSpPr/>
          <p:nvPr/>
        </p:nvSpPr>
        <p:spPr>
          <a:xfrm flipH="1">
            <a:off x="533400" y="3920617"/>
            <a:ext cx="6858000" cy="1675219"/>
          </a:xfrm>
          <a:custGeom>
            <a:avLst/>
            <a:gdLst>
              <a:gd name="connsiteX0" fmla="*/ 0 w 6324600"/>
              <a:gd name="connsiteY0" fmla="*/ 0 h 3505200"/>
              <a:gd name="connsiteX1" fmla="*/ 6324600 w 6324600"/>
              <a:gd name="connsiteY1" fmla="*/ 0 h 3505200"/>
              <a:gd name="connsiteX2" fmla="*/ 6324600 w 6324600"/>
              <a:gd name="connsiteY2" fmla="*/ 3505200 h 3505200"/>
              <a:gd name="connsiteX3" fmla="*/ 0 w 6324600"/>
              <a:gd name="connsiteY3" fmla="*/ 3505200 h 3505200"/>
              <a:gd name="connsiteX4" fmla="*/ 0 w 6324600"/>
              <a:gd name="connsiteY4" fmla="*/ 0 h 3505200"/>
              <a:gd name="connsiteX0" fmla="*/ 0 w 6324600"/>
              <a:gd name="connsiteY0" fmla="*/ 0 h 3505200"/>
              <a:gd name="connsiteX1" fmla="*/ 6324600 w 6324600"/>
              <a:gd name="connsiteY1" fmla="*/ 0 h 3505200"/>
              <a:gd name="connsiteX2" fmla="*/ 6324600 w 6324600"/>
              <a:gd name="connsiteY2" fmla="*/ 3505200 h 3505200"/>
              <a:gd name="connsiteX3" fmla="*/ 0 w 6324600"/>
              <a:gd name="connsiteY3" fmla="*/ 0 h 3505200"/>
              <a:gd name="connsiteX0" fmla="*/ 6324600 w 6416040"/>
              <a:gd name="connsiteY0" fmla="*/ 3505200 h 3596640"/>
              <a:gd name="connsiteX1" fmla="*/ 0 w 6416040"/>
              <a:gd name="connsiteY1" fmla="*/ 0 h 3596640"/>
              <a:gd name="connsiteX2" fmla="*/ 6324600 w 6416040"/>
              <a:gd name="connsiteY2" fmla="*/ 0 h 3596640"/>
              <a:gd name="connsiteX3" fmla="*/ 6416040 w 6416040"/>
              <a:gd name="connsiteY3" fmla="*/ 3596640 h 3596640"/>
              <a:gd name="connsiteX0" fmla="*/ 2327787 w 6416040"/>
              <a:gd name="connsiteY0" fmla="*/ 1941871 h 3596640"/>
              <a:gd name="connsiteX1" fmla="*/ 0 w 6416040"/>
              <a:gd name="connsiteY1" fmla="*/ 0 h 3596640"/>
              <a:gd name="connsiteX2" fmla="*/ 6324600 w 6416040"/>
              <a:gd name="connsiteY2" fmla="*/ 0 h 3596640"/>
              <a:gd name="connsiteX3" fmla="*/ 6416040 w 6416040"/>
              <a:gd name="connsiteY3" fmla="*/ 3596640 h 3596640"/>
              <a:gd name="connsiteX0" fmla="*/ 0 w 6416040"/>
              <a:gd name="connsiteY0" fmla="*/ 0 h 3596640"/>
              <a:gd name="connsiteX1" fmla="*/ 6324600 w 6416040"/>
              <a:gd name="connsiteY1" fmla="*/ 0 h 3596640"/>
              <a:gd name="connsiteX2" fmla="*/ 6416040 w 6416040"/>
              <a:gd name="connsiteY2" fmla="*/ 3596640 h 3596640"/>
              <a:gd name="connsiteX0" fmla="*/ 0 w 6416040"/>
              <a:gd name="connsiteY0" fmla="*/ 0 h 3596640"/>
              <a:gd name="connsiteX1" fmla="*/ 6324600 w 6416040"/>
              <a:gd name="connsiteY1" fmla="*/ 0 h 3596640"/>
              <a:gd name="connsiteX2" fmla="*/ 6416040 w 6416040"/>
              <a:gd name="connsiteY2" fmla="*/ 3596640 h 3596640"/>
              <a:gd name="connsiteX3" fmla="*/ 0 w 6416040"/>
              <a:gd name="connsiteY3" fmla="*/ 0 h 3596640"/>
              <a:gd name="connsiteX0" fmla="*/ 6416040 w 6507480"/>
              <a:gd name="connsiteY0" fmla="*/ 3596640 h 3688080"/>
              <a:gd name="connsiteX1" fmla="*/ 0 w 6507480"/>
              <a:gd name="connsiteY1" fmla="*/ 0 h 3688080"/>
              <a:gd name="connsiteX2" fmla="*/ 6324600 w 6507480"/>
              <a:gd name="connsiteY2" fmla="*/ 0 h 3688080"/>
              <a:gd name="connsiteX3" fmla="*/ 6507480 w 6507480"/>
              <a:gd name="connsiteY3" fmla="*/ 3688080 h 3688080"/>
              <a:gd name="connsiteX0" fmla="*/ 1563821 w 6507480"/>
              <a:gd name="connsiteY0" fmla="*/ 3050950 h 3688080"/>
              <a:gd name="connsiteX1" fmla="*/ 0 w 6507480"/>
              <a:gd name="connsiteY1" fmla="*/ 0 h 3688080"/>
              <a:gd name="connsiteX2" fmla="*/ 6324600 w 6507480"/>
              <a:gd name="connsiteY2" fmla="*/ 0 h 3688080"/>
              <a:gd name="connsiteX3" fmla="*/ 6507480 w 6507480"/>
              <a:gd name="connsiteY3" fmla="*/ 3688080 h 3688080"/>
              <a:gd name="connsiteX0" fmla="*/ 0 w 6507480"/>
              <a:gd name="connsiteY0" fmla="*/ 0 h 3688080"/>
              <a:gd name="connsiteX1" fmla="*/ 6324600 w 6507480"/>
              <a:gd name="connsiteY1" fmla="*/ 0 h 3688080"/>
              <a:gd name="connsiteX2" fmla="*/ 6507480 w 6507480"/>
              <a:gd name="connsiteY2" fmla="*/ 3688080 h 3688080"/>
              <a:gd name="connsiteX0" fmla="*/ 0 w 6324600"/>
              <a:gd name="connsiteY0" fmla="*/ 0 h 2168996"/>
              <a:gd name="connsiteX1" fmla="*/ 6324600 w 6324600"/>
              <a:gd name="connsiteY1" fmla="*/ 0 h 2168996"/>
              <a:gd name="connsiteX2" fmla="*/ 6242009 w 6324600"/>
              <a:gd name="connsiteY2" fmla="*/ 2168996 h 2168996"/>
              <a:gd name="connsiteX0" fmla="*/ 0 w 6522228"/>
              <a:gd name="connsiteY0" fmla="*/ 0 h 2404970"/>
              <a:gd name="connsiteX1" fmla="*/ 6324600 w 6522228"/>
              <a:gd name="connsiteY1" fmla="*/ 0 h 2404970"/>
              <a:gd name="connsiteX2" fmla="*/ 6522228 w 6522228"/>
              <a:gd name="connsiteY2" fmla="*/ 2404970 h 2404970"/>
              <a:gd name="connsiteX0" fmla="*/ 0 w 7057136"/>
              <a:gd name="connsiteY0" fmla="*/ 0 h 2589105"/>
              <a:gd name="connsiteX1" fmla="*/ 6324600 w 7057136"/>
              <a:gd name="connsiteY1" fmla="*/ 0 h 2589105"/>
              <a:gd name="connsiteX2" fmla="*/ 6522228 w 7057136"/>
              <a:gd name="connsiteY2" fmla="*/ 2404970 h 2589105"/>
              <a:gd name="connsiteX0" fmla="*/ 0 w 6522228"/>
              <a:gd name="connsiteY0" fmla="*/ 0 h 2884378"/>
              <a:gd name="connsiteX1" fmla="*/ 6324600 w 6522228"/>
              <a:gd name="connsiteY1" fmla="*/ 0 h 2884378"/>
              <a:gd name="connsiteX2" fmla="*/ 6522228 w 6522228"/>
              <a:gd name="connsiteY2" fmla="*/ 2404970 h 2884378"/>
              <a:gd name="connsiteX0" fmla="*/ 0 w 6959565"/>
              <a:gd name="connsiteY0" fmla="*/ 0 h 2629590"/>
              <a:gd name="connsiteX1" fmla="*/ 6324600 w 6959565"/>
              <a:gd name="connsiteY1" fmla="*/ 0 h 2629590"/>
              <a:gd name="connsiteX2" fmla="*/ 6522228 w 6959565"/>
              <a:gd name="connsiteY2" fmla="*/ 2404970 h 2629590"/>
              <a:gd name="connsiteX0" fmla="*/ 0 w 6959565"/>
              <a:gd name="connsiteY0" fmla="*/ 0 h 2629590"/>
              <a:gd name="connsiteX1" fmla="*/ 6324600 w 6959565"/>
              <a:gd name="connsiteY1" fmla="*/ 0 h 2629590"/>
              <a:gd name="connsiteX2" fmla="*/ 6522228 w 6959565"/>
              <a:gd name="connsiteY2" fmla="*/ 2404970 h 2629590"/>
              <a:gd name="connsiteX0" fmla="*/ 0 w 6522228"/>
              <a:gd name="connsiteY0" fmla="*/ 0 h 2404970"/>
              <a:gd name="connsiteX1" fmla="*/ 6324600 w 6522228"/>
              <a:gd name="connsiteY1" fmla="*/ 0 h 2404970"/>
              <a:gd name="connsiteX2" fmla="*/ 6522228 w 6522228"/>
              <a:gd name="connsiteY2" fmla="*/ 2404970 h 2404970"/>
              <a:gd name="connsiteX0" fmla="*/ 0 w 6839285"/>
              <a:gd name="connsiteY0" fmla="*/ 178145 h 2583115"/>
              <a:gd name="connsiteX1" fmla="*/ 6324600 w 6839285"/>
              <a:gd name="connsiteY1" fmla="*/ 178145 h 2583115"/>
              <a:gd name="connsiteX2" fmla="*/ 6522228 w 6839285"/>
              <a:gd name="connsiteY2" fmla="*/ 2583115 h 2583115"/>
              <a:gd name="connsiteX0" fmla="*/ 0 w 6522228"/>
              <a:gd name="connsiteY0" fmla="*/ 0 h 2404970"/>
              <a:gd name="connsiteX1" fmla="*/ 3699387 w 6522228"/>
              <a:gd name="connsiteY1" fmla="*/ 575187 h 2404970"/>
              <a:gd name="connsiteX2" fmla="*/ 6522228 w 6522228"/>
              <a:gd name="connsiteY2" fmla="*/ 2404970 h 2404970"/>
              <a:gd name="connsiteX0" fmla="*/ 0 w 6522228"/>
              <a:gd name="connsiteY0" fmla="*/ 5635 h 2410605"/>
              <a:gd name="connsiteX1" fmla="*/ 3699387 w 6522228"/>
              <a:gd name="connsiteY1" fmla="*/ 580822 h 2410605"/>
              <a:gd name="connsiteX2" fmla="*/ 6522228 w 6522228"/>
              <a:gd name="connsiteY2" fmla="*/ 2410605 h 2410605"/>
              <a:gd name="connsiteX0" fmla="*/ 0 w 6522228"/>
              <a:gd name="connsiteY0" fmla="*/ 5635 h 2410605"/>
              <a:gd name="connsiteX1" fmla="*/ 3699387 w 6522228"/>
              <a:gd name="connsiteY1" fmla="*/ 580822 h 2410605"/>
              <a:gd name="connsiteX2" fmla="*/ 6522228 w 6522228"/>
              <a:gd name="connsiteY2" fmla="*/ 2410605 h 2410605"/>
              <a:gd name="connsiteX0" fmla="*/ 0 w 6522228"/>
              <a:gd name="connsiteY0" fmla="*/ 6310 h 2411280"/>
              <a:gd name="connsiteX1" fmla="*/ 4628535 w 6522228"/>
              <a:gd name="connsiteY1" fmla="*/ 552000 h 2411280"/>
              <a:gd name="connsiteX2" fmla="*/ 6522228 w 6522228"/>
              <a:gd name="connsiteY2" fmla="*/ 2411280 h 2411280"/>
              <a:gd name="connsiteX0" fmla="*/ 0 w 6522228"/>
              <a:gd name="connsiteY0" fmla="*/ 5347 h 2410317"/>
              <a:gd name="connsiteX1" fmla="*/ 4023851 w 6522228"/>
              <a:gd name="connsiteY1" fmla="*/ 595282 h 2410317"/>
              <a:gd name="connsiteX2" fmla="*/ 6522228 w 6522228"/>
              <a:gd name="connsiteY2" fmla="*/ 2410317 h 2410317"/>
              <a:gd name="connsiteX0" fmla="*/ 0 w 6509203"/>
              <a:gd name="connsiteY0" fmla="*/ 163951 h 1949489"/>
              <a:gd name="connsiteX1" fmla="*/ 4010826 w 6509203"/>
              <a:gd name="connsiteY1" fmla="*/ 134454 h 1949489"/>
              <a:gd name="connsiteX2" fmla="*/ 6509203 w 6509203"/>
              <a:gd name="connsiteY2" fmla="*/ 1949489 h 1949489"/>
              <a:gd name="connsiteX0" fmla="*/ 0 w 6535251"/>
              <a:gd name="connsiteY0" fmla="*/ 155212 h 1822763"/>
              <a:gd name="connsiteX1" fmla="*/ 4010826 w 6535251"/>
              <a:gd name="connsiteY1" fmla="*/ 125715 h 1822763"/>
              <a:gd name="connsiteX2" fmla="*/ 6535251 w 6535251"/>
              <a:gd name="connsiteY2" fmla="*/ 1822763 h 1822763"/>
              <a:gd name="connsiteX0" fmla="*/ 0 w 6535251"/>
              <a:gd name="connsiteY0" fmla="*/ 155212 h 1822763"/>
              <a:gd name="connsiteX1" fmla="*/ 4010826 w 6535251"/>
              <a:gd name="connsiteY1" fmla="*/ 125715 h 1822763"/>
              <a:gd name="connsiteX2" fmla="*/ 6535251 w 6535251"/>
              <a:gd name="connsiteY2" fmla="*/ 1822763 h 1822763"/>
              <a:gd name="connsiteX0" fmla="*/ 0 w 6535251"/>
              <a:gd name="connsiteY0" fmla="*/ 10655 h 1678206"/>
              <a:gd name="connsiteX1" fmla="*/ 4062921 w 6535251"/>
              <a:gd name="connsiteY1" fmla="*/ 335120 h 1678206"/>
              <a:gd name="connsiteX2" fmla="*/ 6535251 w 6535251"/>
              <a:gd name="connsiteY2" fmla="*/ 1678206 h 1678206"/>
              <a:gd name="connsiteX0" fmla="*/ 0 w 6535251"/>
              <a:gd name="connsiteY0" fmla="*/ 3375 h 1670926"/>
              <a:gd name="connsiteX1" fmla="*/ 4128041 w 6535251"/>
              <a:gd name="connsiteY1" fmla="*/ 637556 h 1670926"/>
              <a:gd name="connsiteX2" fmla="*/ 6535251 w 6535251"/>
              <a:gd name="connsiteY2" fmla="*/ 1670926 h 1670926"/>
              <a:gd name="connsiteX0" fmla="*/ 0 w 6535251"/>
              <a:gd name="connsiteY0" fmla="*/ 7668 h 1675219"/>
              <a:gd name="connsiteX1" fmla="*/ 4023848 w 6535251"/>
              <a:gd name="connsiteY1" fmla="*/ 391126 h 1675219"/>
              <a:gd name="connsiteX2" fmla="*/ 6535251 w 6535251"/>
              <a:gd name="connsiteY2" fmla="*/ 1675219 h 1675219"/>
              <a:gd name="connsiteX0" fmla="*/ 0 w 6535251"/>
              <a:gd name="connsiteY0" fmla="*/ 7668 h 1675219"/>
              <a:gd name="connsiteX1" fmla="*/ 4023848 w 6535251"/>
              <a:gd name="connsiteY1" fmla="*/ 391126 h 1675219"/>
              <a:gd name="connsiteX2" fmla="*/ 6535251 w 6535251"/>
              <a:gd name="connsiteY2" fmla="*/ 1675219 h 167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35251" h="1675219">
                <a:moveTo>
                  <a:pt x="0" y="7668"/>
                </a:moveTo>
                <a:cubicBezTo>
                  <a:pt x="618613" y="-36578"/>
                  <a:pt x="2934640" y="113201"/>
                  <a:pt x="4023848" y="391126"/>
                </a:cubicBezTo>
                <a:cubicBezTo>
                  <a:pt x="5113057" y="669051"/>
                  <a:pt x="6017867" y="1075450"/>
                  <a:pt x="6535251" y="1675219"/>
                </a:cubicBez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29"/>
          <p:cNvGrpSpPr/>
          <p:nvPr/>
        </p:nvGrpSpPr>
        <p:grpSpPr>
          <a:xfrm>
            <a:off x="2080748" y="1524000"/>
            <a:ext cx="5219212" cy="5120640"/>
            <a:chOff x="2080748" y="990600"/>
            <a:chExt cx="5219212" cy="5638800"/>
          </a:xfrm>
        </p:grpSpPr>
        <p:cxnSp>
          <p:nvCxnSpPr>
            <p:cNvPr id="102" name="Straight Connector 16"/>
            <p:cNvCxnSpPr/>
            <p:nvPr/>
          </p:nvCxnSpPr>
          <p:spPr>
            <a:xfrm>
              <a:off x="7299960" y="990600"/>
              <a:ext cx="0" cy="5638800"/>
            </a:xfrm>
            <a:prstGeom prst="line">
              <a:avLst/>
            </a:prstGeom>
            <a:ln w="31750" cap="rnd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7"/>
            <p:cNvCxnSpPr/>
            <p:nvPr/>
          </p:nvCxnSpPr>
          <p:spPr>
            <a:xfrm>
              <a:off x="5560222" y="990600"/>
              <a:ext cx="0" cy="5638800"/>
            </a:xfrm>
            <a:prstGeom prst="line">
              <a:avLst/>
            </a:prstGeom>
            <a:ln w="31750" cap="rnd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8"/>
            <p:cNvCxnSpPr/>
            <p:nvPr/>
          </p:nvCxnSpPr>
          <p:spPr>
            <a:xfrm>
              <a:off x="3820485" y="990600"/>
              <a:ext cx="0" cy="5638800"/>
            </a:xfrm>
            <a:prstGeom prst="line">
              <a:avLst/>
            </a:prstGeom>
            <a:ln w="31750" cap="rnd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9"/>
            <p:cNvCxnSpPr/>
            <p:nvPr/>
          </p:nvCxnSpPr>
          <p:spPr>
            <a:xfrm>
              <a:off x="2080748" y="990600"/>
              <a:ext cx="0" cy="5638800"/>
            </a:xfrm>
            <a:prstGeom prst="line">
              <a:avLst/>
            </a:prstGeom>
            <a:ln w="31750" cap="rnd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Pentagon 39"/>
          <p:cNvSpPr/>
          <p:nvPr/>
        </p:nvSpPr>
        <p:spPr>
          <a:xfrm>
            <a:off x="3926432" y="1808757"/>
            <a:ext cx="1600200" cy="734976"/>
          </a:xfrm>
          <a:prstGeom prst="homePlate">
            <a:avLst>
              <a:gd name="adj" fmla="val 34444"/>
            </a:avLst>
          </a:prstGeom>
          <a:gradFill flip="none" rotWithShape="1">
            <a:gsLst>
              <a:gs pos="100000">
                <a:srgbClr val="004890"/>
              </a:gs>
              <a:gs pos="0">
                <a:srgbClr val="007FDE"/>
              </a:gs>
            </a:gsLst>
            <a:lin ang="5400000" scaled="1"/>
            <a:tileRect/>
          </a:gradFill>
          <a:ln w="12700">
            <a:solidFill>
              <a:srgbClr val="005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R&amp;I Service Offer Catalogue </a:t>
            </a:r>
          </a:p>
        </p:txBody>
      </p:sp>
      <p:sp>
        <p:nvSpPr>
          <p:cNvPr id="107" name="Pentagon 40"/>
          <p:cNvSpPr/>
          <p:nvPr/>
        </p:nvSpPr>
        <p:spPr>
          <a:xfrm>
            <a:off x="3917083" y="967950"/>
            <a:ext cx="1600200" cy="685381"/>
          </a:xfrm>
          <a:prstGeom prst="homePlate">
            <a:avLst>
              <a:gd name="adj" fmla="val 34444"/>
            </a:avLst>
          </a:prstGeom>
          <a:gradFill flip="none" rotWithShape="1">
            <a:gsLst>
              <a:gs pos="100000">
                <a:srgbClr val="004890"/>
              </a:gs>
              <a:gs pos="0">
                <a:srgbClr val="007FDE"/>
              </a:gs>
            </a:gsLst>
            <a:lin ang="5400000" scaled="1"/>
            <a:tileRect/>
          </a:gradFill>
          <a:ln w="12700">
            <a:solidFill>
              <a:srgbClr val="005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Concertation &amp; events</a:t>
            </a:r>
          </a:p>
        </p:txBody>
      </p:sp>
      <p:sp>
        <p:nvSpPr>
          <p:cNvPr id="108" name="Pentagon 41"/>
          <p:cNvSpPr/>
          <p:nvPr/>
        </p:nvSpPr>
        <p:spPr>
          <a:xfrm>
            <a:off x="7455590" y="978222"/>
            <a:ext cx="1600200" cy="685800"/>
          </a:xfrm>
          <a:prstGeom prst="homePlate">
            <a:avLst>
              <a:gd name="adj" fmla="val 34444"/>
            </a:avLst>
          </a:prstGeom>
          <a:gradFill flip="none" rotWithShape="1">
            <a:gsLst>
              <a:gs pos="100000">
                <a:srgbClr val="004890"/>
              </a:gs>
              <a:gs pos="0">
                <a:srgbClr val="007FDE"/>
              </a:gs>
            </a:gsLst>
            <a:lin ang="5400000" scaled="1"/>
            <a:tileRect/>
          </a:gradFill>
          <a:ln w="12700">
            <a:solidFill>
              <a:srgbClr val="0058B8"/>
            </a:solidFill>
          </a:ln>
          <a:scene3d>
            <a:camera prst="orthographicFront">
              <a:rot lat="0" lon="0" rev="10799999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SME End-user club</a:t>
            </a:r>
          </a:p>
        </p:txBody>
      </p:sp>
      <p:grpSp>
        <p:nvGrpSpPr>
          <p:cNvPr id="109" name="Group 1"/>
          <p:cNvGrpSpPr/>
          <p:nvPr/>
        </p:nvGrpSpPr>
        <p:grpSpPr>
          <a:xfrm>
            <a:off x="386264" y="2147235"/>
            <a:ext cx="6856888" cy="3146656"/>
            <a:chOff x="386264" y="2147235"/>
            <a:chExt cx="6856888" cy="3146656"/>
          </a:xfrm>
        </p:grpSpPr>
        <p:sp>
          <p:nvSpPr>
            <p:cNvPr id="110" name="Oval 47"/>
            <p:cNvSpPr/>
            <p:nvPr/>
          </p:nvSpPr>
          <p:spPr>
            <a:xfrm>
              <a:off x="527001" y="2147235"/>
              <a:ext cx="403269" cy="403269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48"/>
            <p:cNvSpPr/>
            <p:nvPr/>
          </p:nvSpPr>
          <p:spPr>
            <a:xfrm>
              <a:off x="1356953" y="2651043"/>
              <a:ext cx="403269" cy="403269"/>
            </a:xfrm>
            <a:prstGeom prst="ellipse">
              <a:avLst/>
            </a:prstGeom>
            <a:gradFill flip="none" rotWithShape="1">
              <a:gsLst>
                <a:gs pos="100000">
                  <a:srgbClr val="B51D1D"/>
                </a:gs>
                <a:gs pos="0">
                  <a:srgbClr val="DF5757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49"/>
            <p:cNvSpPr/>
            <p:nvPr/>
          </p:nvSpPr>
          <p:spPr>
            <a:xfrm>
              <a:off x="1055710" y="3352800"/>
              <a:ext cx="403269" cy="403269"/>
            </a:xfrm>
            <a:prstGeom prst="ellipse">
              <a:avLst/>
            </a:prstGeom>
            <a:gradFill flip="none" rotWithShape="1">
              <a:gsLst>
                <a:gs pos="100000">
                  <a:srgbClr val="92D050">
                    <a:shade val="30000"/>
                    <a:satMod val="115000"/>
                  </a:srgbClr>
                </a:gs>
                <a:gs pos="0">
                  <a:srgbClr val="92D050">
                    <a:shade val="100000"/>
                    <a:satMod val="1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50"/>
            <p:cNvSpPr/>
            <p:nvPr/>
          </p:nvSpPr>
          <p:spPr>
            <a:xfrm>
              <a:off x="1608411" y="3989791"/>
              <a:ext cx="403269" cy="403269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6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51"/>
            <p:cNvSpPr/>
            <p:nvPr/>
          </p:nvSpPr>
          <p:spPr>
            <a:xfrm>
              <a:off x="1570280" y="3741416"/>
              <a:ext cx="187484" cy="187484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52"/>
            <p:cNvSpPr/>
            <p:nvPr/>
          </p:nvSpPr>
          <p:spPr>
            <a:xfrm>
              <a:off x="1778479" y="3122892"/>
              <a:ext cx="187484" cy="187484"/>
            </a:xfrm>
            <a:prstGeom prst="ellipse">
              <a:avLst/>
            </a:prstGeom>
            <a:gradFill flip="none" rotWithShape="1">
              <a:gsLst>
                <a:gs pos="100000">
                  <a:srgbClr val="B51D1D"/>
                </a:gs>
                <a:gs pos="0">
                  <a:srgbClr val="DF5757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53"/>
            <p:cNvSpPr/>
            <p:nvPr/>
          </p:nvSpPr>
          <p:spPr>
            <a:xfrm>
              <a:off x="1823319" y="4455609"/>
              <a:ext cx="187484" cy="187484"/>
            </a:xfrm>
            <a:prstGeom prst="ellipse">
              <a:avLst/>
            </a:prstGeom>
            <a:gradFill flip="none" rotWithShape="1">
              <a:gsLst>
                <a:gs pos="100000">
                  <a:srgbClr val="92D050">
                    <a:shade val="30000"/>
                    <a:satMod val="115000"/>
                  </a:srgbClr>
                </a:gs>
                <a:gs pos="0">
                  <a:srgbClr val="92D050">
                    <a:shade val="100000"/>
                    <a:satMod val="1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57"/>
            <p:cNvSpPr/>
            <p:nvPr/>
          </p:nvSpPr>
          <p:spPr>
            <a:xfrm>
              <a:off x="2333461" y="3994092"/>
              <a:ext cx="403269" cy="403269"/>
            </a:xfrm>
            <a:prstGeom prst="ellipse">
              <a:avLst/>
            </a:prstGeom>
            <a:gradFill flip="none" rotWithShape="1">
              <a:gsLst>
                <a:gs pos="100000">
                  <a:srgbClr val="B51D1D"/>
                </a:gs>
                <a:gs pos="0">
                  <a:srgbClr val="DF5757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58"/>
            <p:cNvSpPr/>
            <p:nvPr/>
          </p:nvSpPr>
          <p:spPr>
            <a:xfrm>
              <a:off x="2829789" y="3286991"/>
              <a:ext cx="403269" cy="403269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6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59"/>
            <p:cNvSpPr/>
            <p:nvPr/>
          </p:nvSpPr>
          <p:spPr>
            <a:xfrm>
              <a:off x="2962405" y="3865863"/>
              <a:ext cx="403269" cy="403269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60"/>
            <p:cNvSpPr/>
            <p:nvPr/>
          </p:nvSpPr>
          <p:spPr>
            <a:xfrm>
              <a:off x="2162307" y="2917869"/>
              <a:ext cx="403269" cy="403269"/>
            </a:xfrm>
            <a:prstGeom prst="ellipse">
              <a:avLst/>
            </a:prstGeom>
            <a:gradFill flip="none" rotWithShape="1">
              <a:gsLst>
                <a:gs pos="100000">
                  <a:srgbClr val="92D050">
                    <a:shade val="30000"/>
                    <a:satMod val="115000"/>
                  </a:srgbClr>
                </a:gs>
                <a:gs pos="0">
                  <a:srgbClr val="92D050">
                    <a:shade val="100000"/>
                    <a:satMod val="1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70"/>
            <p:cNvSpPr/>
            <p:nvPr/>
          </p:nvSpPr>
          <p:spPr>
            <a:xfrm>
              <a:off x="2260774" y="3419184"/>
              <a:ext cx="274321" cy="274321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71"/>
            <p:cNvSpPr/>
            <p:nvPr/>
          </p:nvSpPr>
          <p:spPr>
            <a:xfrm>
              <a:off x="3468187" y="3276600"/>
              <a:ext cx="274321" cy="274321"/>
            </a:xfrm>
            <a:prstGeom prst="ellipse">
              <a:avLst/>
            </a:prstGeom>
            <a:gradFill flip="none" rotWithShape="1">
              <a:gsLst>
                <a:gs pos="100000">
                  <a:srgbClr val="92D050">
                    <a:shade val="30000"/>
                    <a:satMod val="115000"/>
                  </a:srgbClr>
                </a:gs>
                <a:gs pos="0">
                  <a:srgbClr val="92D050">
                    <a:shade val="100000"/>
                    <a:satMod val="1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72"/>
            <p:cNvSpPr/>
            <p:nvPr/>
          </p:nvSpPr>
          <p:spPr>
            <a:xfrm>
              <a:off x="2226781" y="4455609"/>
              <a:ext cx="137160" cy="137160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chemeClr val="accent5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73"/>
            <p:cNvSpPr/>
            <p:nvPr/>
          </p:nvSpPr>
          <p:spPr>
            <a:xfrm>
              <a:off x="3579628" y="3650087"/>
              <a:ext cx="137160" cy="137160"/>
            </a:xfrm>
            <a:prstGeom prst="ellipse">
              <a:avLst/>
            </a:prstGeom>
            <a:gradFill flip="none" rotWithShape="1">
              <a:gsLst>
                <a:gs pos="100000">
                  <a:srgbClr val="B51D1D"/>
                </a:gs>
                <a:gs pos="0">
                  <a:srgbClr val="DF5757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74"/>
            <p:cNvSpPr/>
            <p:nvPr/>
          </p:nvSpPr>
          <p:spPr>
            <a:xfrm>
              <a:off x="2680528" y="3801397"/>
              <a:ext cx="137160" cy="137160"/>
            </a:xfrm>
            <a:prstGeom prst="ellipse">
              <a:avLst/>
            </a:prstGeom>
            <a:gradFill flip="none" rotWithShape="1">
              <a:gsLst>
                <a:gs pos="100000">
                  <a:srgbClr val="92D050">
                    <a:shade val="30000"/>
                    <a:satMod val="115000"/>
                  </a:srgbClr>
                </a:gs>
                <a:gs pos="0">
                  <a:srgbClr val="92D050">
                    <a:shade val="100000"/>
                    <a:satMod val="1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chemeClr val="accent3">
                  <a:lumMod val="50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75"/>
            <p:cNvSpPr/>
            <p:nvPr/>
          </p:nvSpPr>
          <p:spPr>
            <a:xfrm>
              <a:off x="3511047" y="4058566"/>
              <a:ext cx="137160" cy="137160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chemeClr val="accent6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76"/>
            <p:cNvSpPr/>
            <p:nvPr/>
          </p:nvSpPr>
          <p:spPr>
            <a:xfrm>
              <a:off x="2648649" y="2982343"/>
              <a:ext cx="137160" cy="137160"/>
            </a:xfrm>
            <a:prstGeom prst="ellipse">
              <a:avLst/>
            </a:prstGeom>
            <a:gradFill flip="none" rotWithShape="1">
              <a:gsLst>
                <a:gs pos="100000">
                  <a:srgbClr val="B51D1D"/>
                </a:gs>
                <a:gs pos="0">
                  <a:srgbClr val="DF5757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77"/>
            <p:cNvSpPr/>
            <p:nvPr/>
          </p:nvSpPr>
          <p:spPr>
            <a:xfrm>
              <a:off x="2192194" y="3856932"/>
              <a:ext cx="137160" cy="137160"/>
            </a:xfrm>
            <a:prstGeom prst="ellipse">
              <a:avLst/>
            </a:prstGeom>
            <a:gradFill flip="none" rotWithShape="1">
              <a:gsLst>
                <a:gs pos="100000">
                  <a:srgbClr val="92D050">
                    <a:shade val="30000"/>
                    <a:satMod val="115000"/>
                  </a:srgbClr>
                </a:gs>
                <a:gs pos="0">
                  <a:srgbClr val="92D050">
                    <a:shade val="100000"/>
                    <a:satMod val="1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chemeClr val="accent3">
                  <a:lumMod val="50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78"/>
            <p:cNvSpPr/>
            <p:nvPr/>
          </p:nvSpPr>
          <p:spPr>
            <a:xfrm>
              <a:off x="3224314" y="3678879"/>
              <a:ext cx="137160" cy="137160"/>
            </a:xfrm>
            <a:prstGeom prst="ellipse">
              <a:avLst/>
            </a:prstGeom>
            <a:gradFill flip="none" rotWithShape="1">
              <a:gsLst>
                <a:gs pos="100000">
                  <a:srgbClr val="B51D1D"/>
                </a:gs>
                <a:gs pos="0">
                  <a:srgbClr val="DF5757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79"/>
            <p:cNvSpPr/>
            <p:nvPr/>
          </p:nvSpPr>
          <p:spPr>
            <a:xfrm>
              <a:off x="2611948" y="3398128"/>
              <a:ext cx="137160" cy="137160"/>
            </a:xfrm>
            <a:prstGeom prst="ellipse">
              <a:avLst/>
            </a:prstGeom>
            <a:gradFill flip="none" rotWithShape="1">
              <a:gsLst>
                <a:gs pos="100000">
                  <a:srgbClr val="B51D1D"/>
                </a:gs>
                <a:gs pos="0">
                  <a:srgbClr val="DF5757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80"/>
            <p:cNvSpPr/>
            <p:nvPr/>
          </p:nvSpPr>
          <p:spPr>
            <a:xfrm>
              <a:off x="2831125" y="4236461"/>
              <a:ext cx="137160" cy="137160"/>
            </a:xfrm>
            <a:prstGeom prst="ellipse">
              <a:avLst/>
            </a:prstGeom>
            <a:gradFill flip="none" rotWithShape="1">
              <a:gsLst>
                <a:gs pos="100000">
                  <a:srgbClr val="92D050">
                    <a:shade val="30000"/>
                    <a:satMod val="115000"/>
                  </a:srgbClr>
                </a:gs>
                <a:gs pos="0">
                  <a:srgbClr val="92D050">
                    <a:shade val="100000"/>
                    <a:satMod val="1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chemeClr val="accent3">
                  <a:lumMod val="50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81"/>
            <p:cNvSpPr/>
            <p:nvPr/>
          </p:nvSpPr>
          <p:spPr>
            <a:xfrm>
              <a:off x="3209107" y="3080154"/>
              <a:ext cx="274321" cy="274321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82"/>
            <p:cNvSpPr/>
            <p:nvPr/>
          </p:nvSpPr>
          <p:spPr>
            <a:xfrm>
              <a:off x="2957427" y="3054312"/>
              <a:ext cx="137160" cy="137160"/>
            </a:xfrm>
            <a:prstGeom prst="ellipse">
              <a:avLst/>
            </a:prstGeom>
            <a:gradFill flip="none" rotWithShape="1">
              <a:gsLst>
                <a:gs pos="100000">
                  <a:srgbClr val="92D050">
                    <a:shade val="30000"/>
                    <a:satMod val="115000"/>
                  </a:srgbClr>
                </a:gs>
                <a:gs pos="0">
                  <a:srgbClr val="92D050">
                    <a:shade val="100000"/>
                    <a:satMod val="1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chemeClr val="accent3">
                  <a:lumMod val="50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84"/>
            <p:cNvSpPr/>
            <p:nvPr/>
          </p:nvSpPr>
          <p:spPr>
            <a:xfrm>
              <a:off x="685800" y="3727266"/>
              <a:ext cx="403269" cy="403269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85"/>
            <p:cNvSpPr/>
            <p:nvPr/>
          </p:nvSpPr>
          <p:spPr>
            <a:xfrm>
              <a:off x="1717362" y="3371986"/>
              <a:ext cx="274321" cy="274321"/>
            </a:xfrm>
            <a:prstGeom prst="ellipse">
              <a:avLst/>
            </a:prstGeom>
            <a:gradFill flip="none" rotWithShape="1">
              <a:gsLst>
                <a:gs pos="100000">
                  <a:srgbClr val="92D050">
                    <a:shade val="30000"/>
                    <a:satMod val="115000"/>
                  </a:srgbClr>
                </a:gs>
                <a:gs pos="0">
                  <a:srgbClr val="92D050">
                    <a:shade val="100000"/>
                    <a:satMod val="1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89"/>
            <p:cNvSpPr/>
            <p:nvPr/>
          </p:nvSpPr>
          <p:spPr>
            <a:xfrm>
              <a:off x="1458282" y="3175540"/>
              <a:ext cx="274321" cy="274321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90"/>
            <p:cNvSpPr/>
            <p:nvPr/>
          </p:nvSpPr>
          <p:spPr>
            <a:xfrm>
              <a:off x="1010893" y="2348869"/>
              <a:ext cx="137160" cy="137160"/>
            </a:xfrm>
            <a:prstGeom prst="ellipse">
              <a:avLst/>
            </a:prstGeom>
            <a:gradFill flip="none" rotWithShape="1">
              <a:gsLst>
                <a:gs pos="100000">
                  <a:srgbClr val="92D050">
                    <a:shade val="30000"/>
                    <a:satMod val="115000"/>
                  </a:srgbClr>
                </a:gs>
                <a:gs pos="0">
                  <a:srgbClr val="92D050">
                    <a:shade val="100000"/>
                    <a:satMod val="1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chemeClr val="accent3">
                  <a:lumMod val="50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91"/>
            <p:cNvSpPr/>
            <p:nvPr/>
          </p:nvSpPr>
          <p:spPr>
            <a:xfrm>
              <a:off x="1131365" y="3909618"/>
              <a:ext cx="274321" cy="274321"/>
            </a:xfrm>
            <a:prstGeom prst="ellipse">
              <a:avLst/>
            </a:prstGeom>
            <a:gradFill flip="none" rotWithShape="1">
              <a:gsLst>
                <a:gs pos="100000">
                  <a:srgbClr val="B51D1D"/>
                </a:gs>
                <a:gs pos="0">
                  <a:srgbClr val="DF5757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94"/>
            <p:cNvSpPr/>
            <p:nvPr/>
          </p:nvSpPr>
          <p:spPr>
            <a:xfrm>
              <a:off x="929731" y="2808099"/>
              <a:ext cx="403269" cy="403269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6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95"/>
            <p:cNvSpPr/>
            <p:nvPr/>
          </p:nvSpPr>
          <p:spPr>
            <a:xfrm>
              <a:off x="620773" y="2628446"/>
              <a:ext cx="187484" cy="187484"/>
            </a:xfrm>
            <a:prstGeom prst="ellipse">
              <a:avLst/>
            </a:prstGeom>
            <a:gradFill flip="none" rotWithShape="1">
              <a:gsLst>
                <a:gs pos="100000">
                  <a:srgbClr val="92D050">
                    <a:shade val="30000"/>
                    <a:satMod val="115000"/>
                  </a:srgbClr>
                </a:gs>
                <a:gs pos="0">
                  <a:srgbClr val="92D050">
                    <a:shade val="100000"/>
                    <a:satMod val="1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96"/>
            <p:cNvSpPr/>
            <p:nvPr/>
          </p:nvSpPr>
          <p:spPr>
            <a:xfrm>
              <a:off x="620773" y="2942993"/>
              <a:ext cx="274321" cy="274321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98"/>
            <p:cNvSpPr/>
            <p:nvPr/>
          </p:nvSpPr>
          <p:spPr>
            <a:xfrm>
              <a:off x="1854522" y="2722188"/>
              <a:ext cx="137160" cy="137160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chemeClr val="accent5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99"/>
            <p:cNvSpPr/>
            <p:nvPr/>
          </p:nvSpPr>
          <p:spPr>
            <a:xfrm>
              <a:off x="1211580" y="2513883"/>
              <a:ext cx="137160" cy="137160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chemeClr val="accent5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00"/>
            <p:cNvSpPr/>
            <p:nvPr/>
          </p:nvSpPr>
          <p:spPr>
            <a:xfrm>
              <a:off x="529589" y="3322846"/>
              <a:ext cx="274321" cy="274321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6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01"/>
            <p:cNvSpPr/>
            <p:nvPr/>
          </p:nvSpPr>
          <p:spPr>
            <a:xfrm>
              <a:off x="792820" y="4270489"/>
              <a:ext cx="403269" cy="403269"/>
            </a:xfrm>
            <a:prstGeom prst="ellipse">
              <a:avLst/>
            </a:prstGeom>
            <a:gradFill flip="none" rotWithShape="1">
              <a:gsLst>
                <a:gs pos="100000">
                  <a:srgbClr val="92D050">
                    <a:shade val="30000"/>
                    <a:satMod val="115000"/>
                  </a:srgbClr>
                </a:gs>
                <a:gs pos="0">
                  <a:srgbClr val="92D050">
                    <a:shade val="100000"/>
                    <a:satMod val="1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02"/>
            <p:cNvSpPr/>
            <p:nvPr/>
          </p:nvSpPr>
          <p:spPr>
            <a:xfrm>
              <a:off x="1139029" y="4800600"/>
              <a:ext cx="187484" cy="187484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06"/>
            <p:cNvSpPr/>
            <p:nvPr/>
          </p:nvSpPr>
          <p:spPr>
            <a:xfrm>
              <a:off x="478295" y="4334964"/>
              <a:ext cx="137160" cy="137160"/>
            </a:xfrm>
            <a:prstGeom prst="ellipse">
              <a:avLst/>
            </a:prstGeom>
            <a:gradFill flip="none" rotWithShape="1">
              <a:gsLst>
                <a:gs pos="100000">
                  <a:srgbClr val="B51D1D"/>
                </a:gs>
                <a:gs pos="0">
                  <a:srgbClr val="DF5757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07"/>
            <p:cNvSpPr/>
            <p:nvPr/>
          </p:nvSpPr>
          <p:spPr>
            <a:xfrm>
              <a:off x="1309693" y="4249401"/>
              <a:ext cx="274321" cy="274321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08"/>
            <p:cNvSpPr/>
            <p:nvPr/>
          </p:nvSpPr>
          <p:spPr>
            <a:xfrm>
              <a:off x="1432243" y="4574239"/>
              <a:ext cx="274321" cy="274321"/>
            </a:xfrm>
            <a:prstGeom prst="ellipse">
              <a:avLst/>
            </a:prstGeom>
            <a:gradFill flip="none" rotWithShape="1">
              <a:gsLst>
                <a:gs pos="100000">
                  <a:srgbClr val="B51D1D"/>
                </a:gs>
                <a:gs pos="0">
                  <a:srgbClr val="DF5757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10"/>
            <p:cNvSpPr/>
            <p:nvPr/>
          </p:nvSpPr>
          <p:spPr>
            <a:xfrm>
              <a:off x="496551" y="4081648"/>
              <a:ext cx="187484" cy="187484"/>
            </a:xfrm>
            <a:prstGeom prst="ellipse">
              <a:avLst/>
            </a:prstGeom>
            <a:gradFill flip="none" rotWithShape="1">
              <a:gsLst>
                <a:gs pos="100000">
                  <a:srgbClr val="B51D1D"/>
                </a:gs>
                <a:gs pos="0">
                  <a:srgbClr val="DF5757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12"/>
            <p:cNvSpPr/>
            <p:nvPr/>
          </p:nvSpPr>
          <p:spPr>
            <a:xfrm>
              <a:off x="706893" y="4800600"/>
              <a:ext cx="274321" cy="274321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6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13"/>
            <p:cNvSpPr/>
            <p:nvPr/>
          </p:nvSpPr>
          <p:spPr>
            <a:xfrm>
              <a:off x="546875" y="5156731"/>
              <a:ext cx="137160" cy="137160"/>
            </a:xfrm>
            <a:prstGeom prst="ellipse">
              <a:avLst/>
            </a:prstGeom>
            <a:gradFill flip="none" rotWithShape="1">
              <a:gsLst>
                <a:gs pos="100000">
                  <a:srgbClr val="92D050">
                    <a:shade val="30000"/>
                    <a:satMod val="115000"/>
                  </a:srgbClr>
                </a:gs>
                <a:gs pos="0">
                  <a:srgbClr val="92D050">
                    <a:shade val="100000"/>
                    <a:satMod val="1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chemeClr val="accent3">
                  <a:lumMod val="50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14"/>
            <p:cNvSpPr/>
            <p:nvPr/>
          </p:nvSpPr>
          <p:spPr>
            <a:xfrm>
              <a:off x="386264" y="4684290"/>
              <a:ext cx="274321" cy="274321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15"/>
            <p:cNvSpPr/>
            <p:nvPr/>
          </p:nvSpPr>
          <p:spPr>
            <a:xfrm>
              <a:off x="4759121" y="3341583"/>
              <a:ext cx="403269" cy="403269"/>
            </a:xfrm>
            <a:prstGeom prst="ellipse">
              <a:avLst/>
            </a:prstGeom>
            <a:gradFill flip="none" rotWithShape="1">
              <a:gsLst>
                <a:gs pos="100000">
                  <a:srgbClr val="B51D1D"/>
                </a:gs>
                <a:gs pos="0">
                  <a:srgbClr val="DF5757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16"/>
            <p:cNvSpPr/>
            <p:nvPr/>
          </p:nvSpPr>
          <p:spPr>
            <a:xfrm>
              <a:off x="5323534" y="3398553"/>
              <a:ext cx="187484" cy="187484"/>
            </a:xfrm>
            <a:prstGeom prst="ellipse">
              <a:avLst/>
            </a:prstGeom>
            <a:gradFill flip="none" rotWithShape="1">
              <a:gsLst>
                <a:gs pos="100000">
                  <a:srgbClr val="B51D1D"/>
                </a:gs>
                <a:gs pos="0">
                  <a:srgbClr val="DF5757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17"/>
            <p:cNvSpPr/>
            <p:nvPr/>
          </p:nvSpPr>
          <p:spPr>
            <a:xfrm>
              <a:off x="5223909" y="3756069"/>
              <a:ext cx="274321" cy="274321"/>
            </a:xfrm>
            <a:prstGeom prst="ellipse">
              <a:avLst/>
            </a:prstGeom>
            <a:gradFill flip="none" rotWithShape="1">
              <a:gsLst>
                <a:gs pos="100000">
                  <a:srgbClr val="92D050">
                    <a:shade val="30000"/>
                    <a:satMod val="115000"/>
                  </a:srgbClr>
                </a:gs>
                <a:gs pos="0">
                  <a:srgbClr val="92D050">
                    <a:shade val="100000"/>
                    <a:satMod val="1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18"/>
            <p:cNvSpPr/>
            <p:nvPr/>
          </p:nvSpPr>
          <p:spPr>
            <a:xfrm>
              <a:off x="4888069" y="3794759"/>
              <a:ext cx="274321" cy="274321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19"/>
            <p:cNvSpPr/>
            <p:nvPr/>
          </p:nvSpPr>
          <p:spPr>
            <a:xfrm>
              <a:off x="4413738" y="3706837"/>
              <a:ext cx="403269" cy="403269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6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20"/>
            <p:cNvSpPr/>
            <p:nvPr/>
          </p:nvSpPr>
          <p:spPr>
            <a:xfrm>
              <a:off x="4226254" y="3606112"/>
              <a:ext cx="187484" cy="187484"/>
            </a:xfrm>
            <a:prstGeom prst="ellipse">
              <a:avLst/>
            </a:prstGeom>
            <a:gradFill flip="none" rotWithShape="1">
              <a:gsLst>
                <a:gs pos="100000">
                  <a:srgbClr val="92D050">
                    <a:shade val="30000"/>
                    <a:satMod val="115000"/>
                  </a:srgbClr>
                </a:gs>
                <a:gs pos="0">
                  <a:srgbClr val="92D050">
                    <a:shade val="100000"/>
                    <a:satMod val="1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21"/>
            <p:cNvSpPr/>
            <p:nvPr/>
          </p:nvSpPr>
          <p:spPr>
            <a:xfrm>
              <a:off x="4413738" y="3335978"/>
              <a:ext cx="274321" cy="274321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22"/>
            <p:cNvSpPr/>
            <p:nvPr/>
          </p:nvSpPr>
          <p:spPr>
            <a:xfrm>
              <a:off x="5196636" y="3581141"/>
              <a:ext cx="137160" cy="137160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chemeClr val="accent5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23"/>
            <p:cNvSpPr/>
            <p:nvPr/>
          </p:nvSpPr>
          <p:spPr>
            <a:xfrm>
              <a:off x="4050529" y="3893229"/>
              <a:ext cx="274321" cy="274321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6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24"/>
            <p:cNvSpPr/>
            <p:nvPr/>
          </p:nvSpPr>
          <p:spPr>
            <a:xfrm>
              <a:off x="3872902" y="3590105"/>
              <a:ext cx="274321" cy="274321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25"/>
            <p:cNvSpPr/>
            <p:nvPr/>
          </p:nvSpPr>
          <p:spPr>
            <a:xfrm>
              <a:off x="4126167" y="3363437"/>
              <a:ext cx="187484" cy="187484"/>
            </a:xfrm>
            <a:prstGeom prst="ellipse">
              <a:avLst/>
            </a:prstGeom>
            <a:gradFill flip="none" rotWithShape="1">
              <a:gsLst>
                <a:gs pos="100000">
                  <a:srgbClr val="B51D1D"/>
                </a:gs>
                <a:gs pos="0">
                  <a:srgbClr val="DF5757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26"/>
            <p:cNvSpPr/>
            <p:nvPr/>
          </p:nvSpPr>
          <p:spPr>
            <a:xfrm>
              <a:off x="3899932" y="3215962"/>
              <a:ext cx="137160" cy="137160"/>
            </a:xfrm>
            <a:prstGeom prst="ellipse">
              <a:avLst/>
            </a:prstGeom>
            <a:gradFill flip="none" rotWithShape="1">
              <a:gsLst>
                <a:gs pos="100000">
                  <a:srgbClr val="92D050">
                    <a:shade val="30000"/>
                    <a:satMod val="115000"/>
                  </a:srgbClr>
                </a:gs>
                <a:gs pos="0">
                  <a:srgbClr val="92D050">
                    <a:shade val="100000"/>
                    <a:satMod val="1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chemeClr val="accent3">
                  <a:lumMod val="50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28"/>
            <p:cNvSpPr/>
            <p:nvPr/>
          </p:nvSpPr>
          <p:spPr>
            <a:xfrm>
              <a:off x="3941482" y="3391426"/>
              <a:ext cx="137160" cy="137160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chemeClr val="accent6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29"/>
            <p:cNvSpPr/>
            <p:nvPr/>
          </p:nvSpPr>
          <p:spPr>
            <a:xfrm>
              <a:off x="6201467" y="3457386"/>
              <a:ext cx="403269" cy="403269"/>
            </a:xfrm>
            <a:prstGeom prst="ellipse">
              <a:avLst/>
            </a:prstGeom>
            <a:gradFill flip="none" rotWithShape="1">
              <a:gsLst>
                <a:gs pos="100000">
                  <a:srgbClr val="92D050">
                    <a:shade val="30000"/>
                    <a:satMod val="115000"/>
                  </a:srgbClr>
                </a:gs>
                <a:gs pos="0">
                  <a:srgbClr val="92D050">
                    <a:shade val="100000"/>
                    <a:satMod val="1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30"/>
            <p:cNvSpPr/>
            <p:nvPr/>
          </p:nvSpPr>
          <p:spPr>
            <a:xfrm>
              <a:off x="6875089" y="3487399"/>
              <a:ext cx="187484" cy="187484"/>
            </a:xfrm>
            <a:prstGeom prst="ellipse">
              <a:avLst/>
            </a:prstGeom>
            <a:gradFill flip="none" rotWithShape="1">
              <a:gsLst>
                <a:gs pos="100000">
                  <a:srgbClr val="B51D1D"/>
                </a:gs>
                <a:gs pos="0">
                  <a:srgbClr val="DF5757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31"/>
            <p:cNvSpPr/>
            <p:nvPr/>
          </p:nvSpPr>
          <p:spPr>
            <a:xfrm>
              <a:off x="6968831" y="3658745"/>
              <a:ext cx="274321" cy="274321"/>
            </a:xfrm>
            <a:prstGeom prst="ellipse">
              <a:avLst/>
            </a:prstGeom>
            <a:gradFill flip="none" rotWithShape="1">
              <a:gsLst>
                <a:gs pos="100000">
                  <a:srgbClr val="92D050">
                    <a:shade val="30000"/>
                    <a:satMod val="115000"/>
                  </a:srgbClr>
                </a:gs>
                <a:gs pos="0">
                  <a:srgbClr val="92D050">
                    <a:shade val="100000"/>
                    <a:satMod val="1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32"/>
            <p:cNvSpPr/>
            <p:nvPr/>
          </p:nvSpPr>
          <p:spPr>
            <a:xfrm>
              <a:off x="6628182" y="3665502"/>
              <a:ext cx="274321" cy="274321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33"/>
            <p:cNvSpPr/>
            <p:nvPr/>
          </p:nvSpPr>
          <p:spPr>
            <a:xfrm>
              <a:off x="5897838" y="3697997"/>
              <a:ext cx="274321" cy="274321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6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34"/>
            <p:cNvSpPr/>
            <p:nvPr/>
          </p:nvSpPr>
          <p:spPr>
            <a:xfrm>
              <a:off x="7105991" y="3494065"/>
              <a:ext cx="137160" cy="137160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chemeClr val="accent5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35"/>
            <p:cNvSpPr/>
            <p:nvPr/>
          </p:nvSpPr>
          <p:spPr>
            <a:xfrm>
              <a:off x="6628952" y="3482341"/>
              <a:ext cx="137160" cy="137160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chemeClr val="accent6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36"/>
            <p:cNvSpPr/>
            <p:nvPr/>
          </p:nvSpPr>
          <p:spPr>
            <a:xfrm>
              <a:off x="5990138" y="3437814"/>
              <a:ext cx="187484" cy="187484"/>
            </a:xfrm>
            <a:prstGeom prst="ellipse">
              <a:avLst/>
            </a:prstGeom>
            <a:gradFill flip="none" rotWithShape="1">
              <a:gsLst>
                <a:gs pos="100000">
                  <a:srgbClr val="B51D1D"/>
                </a:gs>
                <a:gs pos="0">
                  <a:srgbClr val="DF5757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37"/>
            <p:cNvSpPr/>
            <p:nvPr/>
          </p:nvSpPr>
          <p:spPr>
            <a:xfrm>
              <a:off x="5623517" y="3400562"/>
              <a:ext cx="274321" cy="274321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39"/>
            <p:cNvSpPr/>
            <p:nvPr/>
          </p:nvSpPr>
          <p:spPr>
            <a:xfrm>
              <a:off x="5646522" y="3784532"/>
              <a:ext cx="187484" cy="187484"/>
            </a:xfrm>
            <a:prstGeom prst="ellipse">
              <a:avLst/>
            </a:prstGeom>
            <a:gradFill flip="none" rotWithShape="1">
              <a:gsLst>
                <a:gs pos="100000">
                  <a:srgbClr val="92D050">
                    <a:shade val="30000"/>
                    <a:satMod val="115000"/>
                  </a:srgbClr>
                </a:gs>
                <a:gs pos="0">
                  <a:srgbClr val="92D050">
                    <a:shade val="100000"/>
                    <a:satMod val="1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7" name="Rectangle 87"/>
          <p:cNvSpPr/>
          <p:nvPr/>
        </p:nvSpPr>
        <p:spPr>
          <a:xfrm>
            <a:off x="2172555" y="4928580"/>
            <a:ext cx="1544234" cy="1792902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45720" rIns="0" bIns="0" rtlCol="0" anchor="t"/>
          <a:lstStyle/>
          <a:p>
            <a:pPr>
              <a:buFont typeface="Arial" pitchFamily="34" charset="0"/>
              <a:buChar char="•"/>
            </a:pPr>
            <a:r>
              <a:rPr lang="en-GB" sz="1400" dirty="0"/>
              <a:t>R&amp;I Taxonomy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/>
              <a:t>Cluster R&amp;I projects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/>
              <a:t>Map standards &amp; certification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/>
              <a:t>Legal best practices </a:t>
            </a:r>
          </a:p>
          <a:p>
            <a:r>
              <a:rPr lang="en-GB" sz="1400" dirty="0"/>
              <a:t>  </a:t>
            </a:r>
          </a:p>
        </p:txBody>
      </p:sp>
      <p:sp>
        <p:nvSpPr>
          <p:cNvPr id="178" name="Rectangle 88"/>
          <p:cNvSpPr/>
          <p:nvPr/>
        </p:nvSpPr>
        <p:spPr>
          <a:xfrm>
            <a:off x="3903944" y="4724400"/>
            <a:ext cx="1544234" cy="192024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45720" rIns="0" bIns="0" rtlCol="0" anchor="t"/>
          <a:lstStyle/>
          <a:p>
            <a:pPr marL="122238" indent="-122238" defTabSz="914400">
              <a:buFont typeface="Arial" pitchFamily="34" charset="0"/>
              <a:buChar char="•"/>
              <a:defRPr/>
            </a:pPr>
            <a:r>
              <a:rPr lang="en-GB" sz="1400" dirty="0"/>
              <a:t>Showcase EU excellence</a:t>
            </a:r>
          </a:p>
          <a:p>
            <a:pPr marL="122238" indent="-122238" defTabSz="914400">
              <a:buFont typeface="Arial" pitchFamily="34" charset="0"/>
              <a:buChar char="•"/>
              <a:defRPr/>
            </a:pPr>
            <a:r>
              <a:rPr lang="en-GB" sz="1400" dirty="0"/>
              <a:t>Synergise with CS&amp;P clusters </a:t>
            </a:r>
          </a:p>
          <a:p>
            <a:pPr marL="122238" indent="-122238" defTabSz="914400">
              <a:buFont typeface="Arial" pitchFamily="34" charset="0"/>
              <a:buChar char="•"/>
              <a:defRPr/>
            </a:pPr>
            <a:r>
              <a:rPr lang="en-GB" sz="1400" dirty="0"/>
              <a:t>TRL &amp; market readiness training</a:t>
            </a:r>
          </a:p>
        </p:txBody>
      </p:sp>
      <p:sp>
        <p:nvSpPr>
          <p:cNvPr id="179" name="Rectangle 92"/>
          <p:cNvSpPr/>
          <p:nvPr/>
        </p:nvSpPr>
        <p:spPr>
          <a:xfrm>
            <a:off x="5654040" y="4724400"/>
            <a:ext cx="1544234" cy="1997082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45720" rIns="0" bIns="0" rtlCol="0" anchor="t"/>
          <a:lstStyle/>
          <a:p>
            <a:pPr>
              <a:buFont typeface="Arial" pitchFamily="34" charset="0"/>
              <a:buChar char="•"/>
            </a:pPr>
            <a:r>
              <a:rPr lang="en-GB" sz="1400" dirty="0"/>
              <a:t>innovative solutions, services, products from R&amp;I and SMEs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/>
              <a:t>SMEs can validate, test, adopt services </a:t>
            </a:r>
          </a:p>
        </p:txBody>
      </p:sp>
      <p:sp>
        <p:nvSpPr>
          <p:cNvPr id="180" name="Rectangle 93"/>
          <p:cNvSpPr/>
          <p:nvPr/>
        </p:nvSpPr>
        <p:spPr>
          <a:xfrm>
            <a:off x="7495464" y="4667155"/>
            <a:ext cx="1544234" cy="1501076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45720" rIns="0" bIns="0" rtlCol="0" anchor="t"/>
          <a:lstStyle/>
          <a:p>
            <a:pPr marL="122238" lvl="0" indent="-122238" defTabSz="914400">
              <a:buFont typeface="Arial" pitchFamily="34" charset="0"/>
              <a:buChar char="•"/>
              <a:defRPr/>
            </a:pPr>
            <a:r>
              <a:rPr lang="en-GB" sz="14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new services from R&amp;I projects</a:t>
            </a:r>
          </a:p>
          <a:p>
            <a:pPr marL="122238" lvl="0" indent="-122238" defTabSz="914400">
              <a:buFont typeface="Arial" pitchFamily="34" charset="0"/>
              <a:buChar char="•"/>
              <a:defRPr/>
            </a:pPr>
            <a:r>
              <a:rPr lang="en-GB" sz="14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Guides on Legal, </a:t>
            </a:r>
            <a:r>
              <a:rPr lang="en-GB" sz="14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cyberinsurance</a:t>
            </a:r>
            <a:r>
              <a:rPr lang="en-GB" sz="14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certification.</a:t>
            </a:r>
          </a:p>
          <a:p>
            <a:pPr marL="122238" lvl="0" indent="-122238" defTabSz="914400">
              <a:buFont typeface="Arial" pitchFamily="34" charset="0"/>
              <a:buChar char="•"/>
              <a:defRPr/>
            </a:pPr>
            <a:r>
              <a:rPr lang="en-GB" sz="14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Workshops &amp; events</a:t>
            </a:r>
            <a:endParaRPr lang="en-US" sz="1400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1" name="Pentagon 1027"/>
          <p:cNvSpPr/>
          <p:nvPr/>
        </p:nvSpPr>
        <p:spPr>
          <a:xfrm>
            <a:off x="457200" y="990600"/>
            <a:ext cx="1600200" cy="685800"/>
          </a:xfrm>
          <a:prstGeom prst="homePlate">
            <a:avLst>
              <a:gd name="adj" fmla="val 34444"/>
            </a:avLst>
          </a:prstGeom>
          <a:gradFill flip="none" rotWithShape="1">
            <a:gsLst>
              <a:gs pos="100000">
                <a:srgbClr val="004890"/>
              </a:gs>
              <a:gs pos="0">
                <a:srgbClr val="007FDE"/>
              </a:gs>
            </a:gsLst>
            <a:lin ang="5400000" scaled="1"/>
            <a:tileRect/>
          </a:gradFill>
          <a:ln w="12700">
            <a:solidFill>
              <a:srgbClr val="005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R&amp;I Observatory</a:t>
            </a:r>
          </a:p>
        </p:txBody>
      </p:sp>
      <p:sp>
        <p:nvSpPr>
          <p:cNvPr id="182" name="Pentagon 39"/>
          <p:cNvSpPr/>
          <p:nvPr/>
        </p:nvSpPr>
        <p:spPr>
          <a:xfrm>
            <a:off x="2177698" y="978222"/>
            <a:ext cx="1600200" cy="685800"/>
          </a:xfrm>
          <a:prstGeom prst="homePlate">
            <a:avLst>
              <a:gd name="adj" fmla="val 34444"/>
            </a:avLst>
          </a:prstGeom>
          <a:gradFill flip="none" rotWithShape="1">
            <a:gsLst>
              <a:gs pos="100000">
                <a:srgbClr val="004890"/>
              </a:gs>
              <a:gs pos="0">
                <a:srgbClr val="007FDE"/>
              </a:gs>
            </a:gsLst>
            <a:lin ang="5400000" scaled="1"/>
            <a:tileRect/>
          </a:gradFill>
          <a:ln w="12700">
            <a:solidFill>
              <a:srgbClr val="005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Cluster projects</a:t>
            </a:r>
          </a:p>
        </p:txBody>
      </p:sp>
      <p:sp>
        <p:nvSpPr>
          <p:cNvPr id="184" name="Rettangolo arrotondato 12"/>
          <p:cNvSpPr>
            <a:spLocks noChangeArrowheads="1"/>
          </p:cNvSpPr>
          <p:nvPr/>
        </p:nvSpPr>
        <p:spPr bwMode="auto">
          <a:xfrm>
            <a:off x="7390026" y="3011891"/>
            <a:ext cx="571500" cy="444500"/>
          </a:xfrm>
          <a:prstGeom prst="roundRect">
            <a:avLst>
              <a:gd name="adj" fmla="val 10000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185" name="Rettangolo arrotondato 12"/>
          <p:cNvSpPr>
            <a:spLocks noChangeArrowheads="1"/>
          </p:cNvSpPr>
          <p:nvPr/>
        </p:nvSpPr>
        <p:spPr bwMode="auto">
          <a:xfrm>
            <a:off x="7923426" y="3545291"/>
            <a:ext cx="571500" cy="444500"/>
          </a:xfrm>
          <a:prstGeom prst="roundRect">
            <a:avLst>
              <a:gd name="adj" fmla="val 10000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186" name="Rettangolo arrotondato 12"/>
          <p:cNvSpPr>
            <a:spLocks noChangeArrowheads="1"/>
          </p:cNvSpPr>
          <p:nvPr/>
        </p:nvSpPr>
        <p:spPr bwMode="auto">
          <a:xfrm>
            <a:off x="7313826" y="4002491"/>
            <a:ext cx="571500" cy="444500"/>
          </a:xfrm>
          <a:prstGeom prst="roundRect">
            <a:avLst>
              <a:gd name="adj" fmla="val 10000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192" name="Rettangolo arrotondato 12"/>
          <p:cNvSpPr>
            <a:spLocks noChangeArrowheads="1"/>
          </p:cNvSpPr>
          <p:nvPr/>
        </p:nvSpPr>
        <p:spPr bwMode="auto">
          <a:xfrm>
            <a:off x="8497786" y="3027811"/>
            <a:ext cx="571500" cy="444500"/>
          </a:xfrm>
          <a:prstGeom prst="roundRect">
            <a:avLst>
              <a:gd name="adj" fmla="val 10000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193" name="Rettangolo arrotondato 12"/>
          <p:cNvSpPr>
            <a:spLocks noChangeArrowheads="1"/>
          </p:cNvSpPr>
          <p:nvPr/>
        </p:nvSpPr>
        <p:spPr bwMode="auto">
          <a:xfrm>
            <a:off x="8500058" y="3958147"/>
            <a:ext cx="571500" cy="444500"/>
          </a:xfrm>
          <a:prstGeom prst="roundRect">
            <a:avLst>
              <a:gd name="adj" fmla="val 10000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195" name="Rectangle 87"/>
          <p:cNvSpPr/>
          <p:nvPr/>
        </p:nvSpPr>
        <p:spPr>
          <a:xfrm>
            <a:off x="238776" y="5613890"/>
            <a:ext cx="1544234" cy="139602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45720" rIns="0" bIns="0" rtlCol="0" anchor="t"/>
          <a:lstStyle/>
          <a:p>
            <a:pPr marL="122238" indent="-122238">
              <a:buFont typeface="Arial" pitchFamily="34" charset="0"/>
              <a:buChar char="•"/>
              <a:defRPr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EC, National &amp; Regional  CS&amp;P projects. </a:t>
            </a:r>
            <a:endParaRPr lang="en-US" sz="1400" b="1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6" name="Pentagon 41"/>
          <p:cNvSpPr/>
          <p:nvPr/>
        </p:nvSpPr>
        <p:spPr>
          <a:xfrm>
            <a:off x="5716011" y="988272"/>
            <a:ext cx="1564376" cy="685800"/>
          </a:xfrm>
          <a:prstGeom prst="homePlate">
            <a:avLst>
              <a:gd name="adj" fmla="val 34444"/>
            </a:avLst>
          </a:prstGeom>
          <a:gradFill flip="none" rotWithShape="1">
            <a:gsLst>
              <a:gs pos="100000">
                <a:srgbClr val="004890"/>
              </a:gs>
              <a:gs pos="0">
                <a:srgbClr val="007FDE"/>
              </a:gs>
            </a:gsLst>
            <a:lin ang="5400000" scaled="1"/>
            <a:tileRect/>
          </a:gradFill>
          <a:ln w="12700">
            <a:solidFill>
              <a:srgbClr val="005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Marketplace</a:t>
            </a:r>
          </a:p>
        </p:txBody>
      </p:sp>
      <p:sp>
        <p:nvSpPr>
          <p:cNvPr id="194" name="Pentagon 39">
            <a:extLst>
              <a:ext uri="{FF2B5EF4-FFF2-40B4-BE49-F238E27FC236}">
                <a16:creationId xmlns:a16="http://schemas.microsoft.com/office/drawing/2014/main" xmlns="" id="{F5198449-9F0E-BC41-96C8-AA98573D9E7C}"/>
              </a:ext>
            </a:extLst>
          </p:cNvPr>
          <p:cNvSpPr/>
          <p:nvPr/>
        </p:nvSpPr>
        <p:spPr>
          <a:xfrm>
            <a:off x="2173020" y="1751675"/>
            <a:ext cx="1600200" cy="902369"/>
          </a:xfrm>
          <a:prstGeom prst="homePlate">
            <a:avLst>
              <a:gd name="adj" fmla="val 34444"/>
            </a:avLst>
          </a:prstGeom>
          <a:gradFill flip="none" rotWithShape="1">
            <a:gsLst>
              <a:gs pos="100000">
                <a:srgbClr val="004890"/>
              </a:gs>
              <a:gs pos="0">
                <a:srgbClr val="007FDE"/>
              </a:gs>
            </a:gsLst>
            <a:lin ang="5400000" scaled="1"/>
            <a:tileRect/>
          </a:gradFill>
          <a:ln w="12700">
            <a:solidFill>
              <a:srgbClr val="005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Standards, legal &amp; policy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xmlns="" id="{6F4F0CB9-A5E6-B84D-910F-10FADDB7E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162" y="2530944"/>
            <a:ext cx="568038" cy="800924"/>
          </a:xfrm>
          <a:prstGeom prst="rect">
            <a:avLst/>
          </a:prstGeom>
        </p:spPr>
      </p:pic>
      <p:sp>
        <p:nvSpPr>
          <p:cNvPr id="98" name="Footer Placeholder 4">
            <a:extLst>
              <a:ext uri="{FF2B5EF4-FFF2-40B4-BE49-F238E27FC236}">
                <a16:creationId xmlns:a16="http://schemas.microsoft.com/office/drawing/2014/main" xmlns="" id="{2A1407BF-E4FD-4F43-B107-627DA7B35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4742" y="6333411"/>
            <a:ext cx="7076983" cy="365125"/>
          </a:xfrm>
        </p:spPr>
        <p:txBody>
          <a:bodyPr/>
          <a:lstStyle/>
          <a:p>
            <a:r>
              <a:rPr lang="en-US" dirty="0"/>
              <a:t>Opportunities for Cybersecurity &amp; privacy clusters | Webinar | 9 July 2018</a:t>
            </a:r>
          </a:p>
        </p:txBody>
      </p:sp>
    </p:spTree>
    <p:extLst>
      <p:ext uri="{BB962C8B-B14F-4D97-AF65-F5344CB8AC3E}">
        <p14:creationId xmlns:p14="http://schemas.microsoft.com/office/powerpoint/2010/main" xmlns="" val="171065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373088-3F07-C245-A78D-1D0C28313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3351" y="187163"/>
            <a:ext cx="6398535" cy="1143000"/>
          </a:xfrm>
        </p:spPr>
        <p:txBody>
          <a:bodyPr/>
          <a:lstStyle/>
          <a:p>
            <a:r>
              <a:rPr lang="en-GB" sz="3600" dirty="0"/>
              <a:t>Cost-effective Cybersecurity and Privacy Home-grown in Europe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62E4543-114A-2247-9FBC-53612D9FE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1957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C118C44-0A56-834D-8A0A-AB619E2A7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00" y="1324929"/>
            <a:ext cx="764972" cy="8691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29C7DE7-9E43-364A-A402-5D0B77F3A79B}"/>
              </a:ext>
            </a:extLst>
          </p:cNvPr>
          <p:cNvSpPr txBox="1"/>
          <p:nvPr/>
        </p:nvSpPr>
        <p:spPr>
          <a:xfrm>
            <a:off x="1125316" y="1269784"/>
            <a:ext cx="790696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_tradnl" b="1" dirty="0" err="1"/>
              <a:t>Enterprises</a:t>
            </a:r>
            <a:r>
              <a:rPr lang="es-ES_tradnl" b="1" dirty="0"/>
              <a:t> intangible </a:t>
            </a:r>
            <a:r>
              <a:rPr lang="es-ES_tradnl" b="1" dirty="0" err="1"/>
              <a:t>risk</a:t>
            </a:r>
            <a:r>
              <a:rPr lang="es-ES_tradnl" b="1" dirty="0"/>
              <a:t> </a:t>
            </a:r>
            <a:r>
              <a:rPr lang="es-ES_tradnl" b="1" dirty="0" err="1"/>
              <a:t>management</a:t>
            </a:r>
            <a:r>
              <a:rPr lang="es-ES_tradnl" b="1" dirty="0"/>
              <a:t> </a:t>
            </a:r>
            <a:r>
              <a:rPr lang="es-ES_tradnl" b="1" dirty="0" err="1"/>
              <a:t>via</a:t>
            </a:r>
            <a:r>
              <a:rPr lang="es-ES_tradnl" b="1" dirty="0"/>
              <a:t> </a:t>
            </a:r>
            <a:r>
              <a:rPr lang="es-ES_tradnl" b="1" dirty="0" err="1"/>
              <a:t>economic</a:t>
            </a:r>
            <a:r>
              <a:rPr lang="es-ES_tradnl" b="1" dirty="0"/>
              <a:t> </a:t>
            </a:r>
            <a:r>
              <a:rPr lang="es-ES_tradnl" b="1" dirty="0" err="1"/>
              <a:t>models</a:t>
            </a:r>
            <a:r>
              <a:rPr lang="es-ES_tradnl" b="1" dirty="0"/>
              <a:t> </a:t>
            </a:r>
            <a:r>
              <a:rPr lang="es-ES_tradnl" b="1" dirty="0" err="1"/>
              <a:t>based</a:t>
            </a:r>
            <a:r>
              <a:rPr lang="es-ES_tradnl" b="1" dirty="0"/>
              <a:t> </a:t>
            </a:r>
            <a:r>
              <a:rPr lang="es-ES_tradnl" b="1" dirty="0" err="1"/>
              <a:t>on</a:t>
            </a:r>
            <a:r>
              <a:rPr lang="es-ES_tradnl" b="1" dirty="0"/>
              <a:t> </a:t>
            </a:r>
            <a:r>
              <a:rPr lang="es-ES_tradnl" b="1" dirty="0" err="1"/>
              <a:t>simulation</a:t>
            </a:r>
            <a:r>
              <a:rPr lang="es-ES_tradnl" b="1" dirty="0"/>
              <a:t> of </a:t>
            </a:r>
            <a:r>
              <a:rPr lang="es-ES_tradnl" b="1" dirty="0" err="1"/>
              <a:t>modern</a:t>
            </a:r>
            <a:r>
              <a:rPr lang="es-ES_tradnl" b="1" dirty="0"/>
              <a:t> </a:t>
            </a:r>
            <a:r>
              <a:rPr lang="es-ES_tradnl" b="1" dirty="0" err="1"/>
              <a:t>cyber</a:t>
            </a:r>
            <a:r>
              <a:rPr lang="es-ES_tradnl" b="1" dirty="0"/>
              <a:t> </a:t>
            </a:r>
            <a:r>
              <a:rPr lang="es-ES_tradnl" b="1" dirty="0" err="1"/>
              <a:t>attacks</a:t>
            </a:r>
            <a:endParaRPr lang="es-ES_tradnl" dirty="0"/>
          </a:p>
          <a:p>
            <a:pPr marL="285750" indent="-285750" algn="just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s-ES_tradnl" dirty="0" err="1"/>
              <a:t>Holistic</a:t>
            </a:r>
            <a:r>
              <a:rPr lang="es-ES_tradnl" dirty="0"/>
              <a:t> </a:t>
            </a:r>
            <a:r>
              <a:rPr lang="es-ES_tradnl" dirty="0" err="1"/>
              <a:t>risk</a:t>
            </a:r>
            <a:r>
              <a:rPr lang="es-ES_tradnl" dirty="0"/>
              <a:t> </a:t>
            </a:r>
            <a:r>
              <a:rPr lang="es-ES_tradnl" dirty="0" err="1"/>
              <a:t>assessment</a:t>
            </a:r>
            <a:r>
              <a:rPr lang="es-ES_tradnl" dirty="0"/>
              <a:t> </a:t>
            </a:r>
            <a:r>
              <a:rPr lang="es-ES_tradnl" dirty="0" err="1"/>
              <a:t>model</a:t>
            </a:r>
            <a:r>
              <a:rPr lang="es-ES_tradnl" dirty="0"/>
              <a:t> to </a:t>
            </a:r>
            <a:r>
              <a:rPr lang="es-ES_tradnl" dirty="0" err="1"/>
              <a:t>support</a:t>
            </a:r>
            <a:r>
              <a:rPr lang="es-ES_tradnl" dirty="0"/>
              <a:t> </a:t>
            </a:r>
            <a:r>
              <a:rPr lang="es-ES_tradnl" dirty="0" err="1"/>
              <a:t>investment</a:t>
            </a:r>
            <a:r>
              <a:rPr lang="es-ES_tradnl" dirty="0"/>
              <a:t> </a:t>
            </a:r>
            <a:r>
              <a:rPr lang="es-ES_tradnl" dirty="0" err="1"/>
              <a:t>descisions</a:t>
            </a:r>
            <a:endParaRPr lang="es-ES_tradnl" dirty="0"/>
          </a:p>
          <a:p>
            <a:pPr marL="285750" indent="-285750" algn="just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s-ES_tradnl" dirty="0" err="1"/>
              <a:t>Healthcare</a:t>
            </a:r>
            <a:r>
              <a:rPr lang="es-ES_tradnl" dirty="0"/>
              <a:t>, </a:t>
            </a:r>
            <a:r>
              <a:rPr lang="es-ES_tradnl" dirty="0" err="1"/>
              <a:t>Financial</a:t>
            </a:r>
            <a:r>
              <a:rPr lang="es-ES_tradnl" dirty="0"/>
              <a:t> </a:t>
            </a:r>
            <a:r>
              <a:rPr lang="es-ES_tradnl" dirty="0" err="1"/>
              <a:t>services</a:t>
            </a:r>
            <a:r>
              <a:rPr lang="es-ES_tradnl" dirty="0"/>
              <a:t> – SME &amp; </a:t>
            </a:r>
            <a:r>
              <a:rPr lang="es-ES_tradnl" dirty="0" err="1"/>
              <a:t>industry</a:t>
            </a:r>
            <a:r>
              <a:rPr lang="es-ES_tradnl" dirty="0"/>
              <a:t> </a:t>
            </a:r>
            <a:r>
              <a:rPr lang="es-ES_tradnl" dirty="0" err="1"/>
              <a:t>CIOs</a:t>
            </a:r>
            <a:r>
              <a:rPr lang="es-ES_tradnl" dirty="0"/>
              <a:t>, </a:t>
            </a:r>
            <a:r>
              <a:rPr lang="es-ES_tradnl" dirty="0" err="1"/>
              <a:t>Insurers</a:t>
            </a:r>
            <a:r>
              <a:rPr lang="es-ES_tradnl" dirty="0"/>
              <a:t> &amp; </a:t>
            </a:r>
            <a:r>
              <a:rPr lang="es-ES_tradnl" dirty="0" err="1"/>
              <a:t>analysts</a:t>
            </a:r>
            <a:endParaRPr lang="es-ES_tradn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EF8E263-A2FE-D349-B197-FBA44AF1391E}"/>
              </a:ext>
            </a:extLst>
          </p:cNvPr>
          <p:cNvSpPr txBox="1"/>
          <p:nvPr/>
        </p:nvSpPr>
        <p:spPr>
          <a:xfrm>
            <a:off x="1125316" y="2583910"/>
            <a:ext cx="790696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Cyber Security Accelerator for </a:t>
            </a:r>
            <a:r>
              <a:rPr lang="it-IT" b="1" dirty="0" err="1"/>
              <a:t>trusted</a:t>
            </a:r>
            <a:r>
              <a:rPr lang="it-IT" b="1" dirty="0"/>
              <a:t> </a:t>
            </a:r>
            <a:r>
              <a:rPr lang="it-IT" b="1" dirty="0" err="1"/>
              <a:t>SMEs</a:t>
            </a:r>
            <a:r>
              <a:rPr lang="it-IT" b="1" dirty="0"/>
              <a:t> IT </a:t>
            </a:r>
            <a:r>
              <a:rPr lang="it-IT" b="1" dirty="0" err="1"/>
              <a:t>Ecosystem</a:t>
            </a:r>
            <a:r>
              <a:rPr lang="it-IT" b="1" dirty="0"/>
              <a:t>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dirty="0" err="1"/>
              <a:t>Minimize</a:t>
            </a:r>
            <a:r>
              <a:rPr lang="it-IT" dirty="0"/>
              <a:t> the </a:t>
            </a:r>
            <a:r>
              <a:rPr lang="it-IT" dirty="0" err="1"/>
              <a:t>exposure</a:t>
            </a:r>
            <a:r>
              <a:rPr lang="it-IT" dirty="0"/>
              <a:t> of </a:t>
            </a:r>
            <a:r>
              <a:rPr lang="it-IT" dirty="0" err="1"/>
              <a:t>SMEs</a:t>
            </a:r>
            <a:r>
              <a:rPr lang="it-IT" dirty="0"/>
              <a:t> to cyber security </a:t>
            </a:r>
            <a:r>
              <a:rPr lang="it-IT" dirty="0" err="1"/>
              <a:t>risks</a:t>
            </a:r>
            <a:r>
              <a:rPr lang="it-IT" dirty="0"/>
              <a:t> and </a:t>
            </a:r>
            <a:r>
              <a:rPr lang="it-IT" dirty="0" err="1"/>
              <a:t>threats</a:t>
            </a:r>
            <a:endParaRPr lang="it-IT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dirty="0"/>
              <a:t>Help </a:t>
            </a:r>
            <a:r>
              <a:rPr lang="it-IT" dirty="0" err="1"/>
              <a:t>SMEs</a:t>
            </a:r>
            <a:r>
              <a:rPr lang="it-IT" dirty="0"/>
              <a:t> </a:t>
            </a:r>
            <a:r>
              <a:rPr lang="it-IT" dirty="0" err="1"/>
              <a:t>respond</a:t>
            </a:r>
            <a:r>
              <a:rPr lang="it-IT" dirty="0"/>
              <a:t> to </a:t>
            </a:r>
            <a:r>
              <a:rPr lang="it-IT" dirty="0" err="1"/>
              <a:t>incidents</a:t>
            </a:r>
            <a:r>
              <a:rPr lang="it-IT" dirty="0"/>
              <a:t>, </a:t>
            </a:r>
            <a:r>
              <a:rPr lang="it-IT" dirty="0" err="1"/>
              <a:t>without</a:t>
            </a:r>
            <a:r>
              <a:rPr lang="it-IT" dirty="0"/>
              <a:t> the </a:t>
            </a:r>
            <a:r>
              <a:rPr lang="it-IT" dirty="0" err="1"/>
              <a:t>effort</a:t>
            </a:r>
            <a:r>
              <a:rPr lang="it-IT" dirty="0"/>
              <a:t> of </a:t>
            </a:r>
            <a:r>
              <a:rPr lang="it-IT" dirty="0" err="1"/>
              <a:t>identifying</a:t>
            </a:r>
            <a:r>
              <a:rPr lang="it-IT" dirty="0"/>
              <a:t>, </a:t>
            </a:r>
            <a:r>
              <a:rPr lang="it-IT" dirty="0" err="1"/>
              <a:t>acquiring</a:t>
            </a:r>
            <a:r>
              <a:rPr lang="it-IT" dirty="0"/>
              <a:t> and </a:t>
            </a:r>
            <a:r>
              <a:rPr lang="it-IT" dirty="0" err="1"/>
              <a:t>using</a:t>
            </a:r>
            <a:r>
              <a:rPr lang="it-IT" dirty="0"/>
              <a:t> the appropriate cyber security </a:t>
            </a:r>
            <a:r>
              <a:rPr lang="it-IT" dirty="0" err="1"/>
              <a:t>solutions</a:t>
            </a:r>
            <a:endParaRPr lang="it-IT" dirty="0"/>
          </a:p>
        </p:txBody>
      </p:sp>
      <p:pic>
        <p:nvPicPr>
          <p:cNvPr id="10" name="10 Imagen">
            <a:extLst>
              <a:ext uri="{FF2B5EF4-FFF2-40B4-BE49-F238E27FC236}">
                <a16:creationId xmlns:a16="http://schemas.microsoft.com/office/drawing/2014/main" xmlns="" id="{D71ED8DA-8BFF-0948-97E7-447EB2921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629" y="3930694"/>
            <a:ext cx="954641" cy="9459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5C6922B-2F49-7C45-99B2-0CBC9E170DED}"/>
              </a:ext>
            </a:extLst>
          </p:cNvPr>
          <p:cNvSpPr txBox="1"/>
          <p:nvPr/>
        </p:nvSpPr>
        <p:spPr>
          <a:xfrm>
            <a:off x="1125316" y="3930694"/>
            <a:ext cx="790696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_tradnl" b="1" dirty="0" err="1"/>
              <a:t>Enhancing</a:t>
            </a:r>
            <a:r>
              <a:rPr lang="es-ES_tradnl" b="1" dirty="0"/>
              <a:t> </a:t>
            </a:r>
            <a:r>
              <a:rPr lang="es-ES_tradnl" b="1" dirty="0" err="1"/>
              <a:t>Critical</a:t>
            </a:r>
            <a:r>
              <a:rPr lang="es-ES_tradnl" b="1" dirty="0"/>
              <a:t> </a:t>
            </a:r>
            <a:r>
              <a:rPr lang="es-ES_tradnl" b="1" dirty="0" err="1"/>
              <a:t>Infrastructure</a:t>
            </a:r>
            <a:r>
              <a:rPr lang="es-ES_tradnl" b="1" dirty="0"/>
              <a:t> </a:t>
            </a:r>
            <a:r>
              <a:rPr lang="es-ES_tradnl" b="1" dirty="0" err="1"/>
              <a:t>Protection</a:t>
            </a:r>
            <a:r>
              <a:rPr lang="es-ES_tradnl" b="1" dirty="0"/>
              <a:t> </a:t>
            </a:r>
            <a:r>
              <a:rPr lang="es-ES_tradnl" b="1" dirty="0" err="1"/>
              <a:t>with</a:t>
            </a:r>
            <a:r>
              <a:rPr lang="es-ES_tradnl" b="1" dirty="0"/>
              <a:t> </a:t>
            </a:r>
            <a:r>
              <a:rPr lang="es-ES_tradnl" b="1" dirty="0" err="1"/>
              <a:t>Innovative</a:t>
            </a:r>
            <a:r>
              <a:rPr lang="es-ES_tradnl" b="1" dirty="0"/>
              <a:t> Security Framework</a:t>
            </a:r>
          </a:p>
          <a:p>
            <a:pPr marL="285750" indent="-285750" algn="just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s-ES_tradnl" dirty="0" err="1"/>
              <a:t>Orchestrate</a:t>
            </a:r>
            <a:r>
              <a:rPr lang="es-ES_tradnl" dirty="0"/>
              <a:t> </a:t>
            </a:r>
            <a:r>
              <a:rPr lang="es-ES_tradnl" dirty="0" err="1"/>
              <a:t>security</a:t>
            </a:r>
            <a:r>
              <a:rPr lang="es-ES_tradnl" dirty="0"/>
              <a:t> </a:t>
            </a:r>
            <a:r>
              <a:rPr lang="es-ES_tradnl" dirty="0" err="1"/>
              <a:t>products</a:t>
            </a:r>
            <a:r>
              <a:rPr lang="es-ES_tradnl" dirty="0"/>
              <a:t> and </a:t>
            </a:r>
            <a:r>
              <a:rPr lang="es-ES_tradnl" dirty="0" err="1"/>
              <a:t>services</a:t>
            </a:r>
            <a:endParaRPr lang="es-ES_tradnl" dirty="0"/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s-ES_tradnl" dirty="0" err="1"/>
              <a:t>Health</a:t>
            </a:r>
            <a:r>
              <a:rPr lang="es-ES_tradnl" dirty="0"/>
              <a:t>, </a:t>
            </a:r>
            <a:r>
              <a:rPr lang="es-ES_tradnl" dirty="0" err="1"/>
              <a:t>Railway</a:t>
            </a:r>
            <a:r>
              <a:rPr lang="es-ES_tradnl" dirty="0"/>
              <a:t> </a:t>
            </a:r>
            <a:r>
              <a:rPr lang="es-ES_tradnl" dirty="0" err="1"/>
              <a:t>Transport</a:t>
            </a:r>
            <a:r>
              <a:rPr lang="es-ES_tradnl" dirty="0"/>
              <a:t>, </a:t>
            </a:r>
            <a:r>
              <a:rPr lang="es-ES_tradnl" dirty="0" err="1"/>
              <a:t>Environment</a:t>
            </a:r>
            <a:r>
              <a:rPr lang="es-ES_tradnl" dirty="0"/>
              <a:t> &amp; </a:t>
            </a:r>
            <a:r>
              <a:rPr lang="es-ES_tradnl" dirty="0" err="1"/>
              <a:t>Multi-domain</a:t>
            </a:r>
            <a:r>
              <a:rPr lang="es-ES_tradnl" dirty="0"/>
              <a:t> - </a:t>
            </a:r>
            <a:r>
              <a:rPr lang="es-ES_tradnl" dirty="0" err="1"/>
              <a:t>SMEs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E7F2E4-0C18-174F-B320-5C8608E5EE0C}"/>
              </a:ext>
            </a:extLst>
          </p:cNvPr>
          <p:cNvSpPr txBox="1"/>
          <p:nvPr/>
        </p:nvSpPr>
        <p:spPr>
          <a:xfrm>
            <a:off x="1145751" y="4962840"/>
            <a:ext cx="7886525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Protecting Small and Medium-sized Enterprises digital technology through an innovative cyber-SECurity framework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it-IT" dirty="0"/>
              <a:t>Framework with CS </a:t>
            </a:r>
            <a:r>
              <a:rPr lang="it-IT" dirty="0" err="1"/>
              <a:t>tool-kits</a:t>
            </a:r>
            <a:r>
              <a:rPr lang="it-IT" dirty="0"/>
              <a:t> for network information security </a:t>
            </a:r>
            <a:r>
              <a:rPr lang="it-IT" dirty="0" err="1"/>
              <a:t>risks</a:t>
            </a:r>
            <a:r>
              <a:rPr lang="it-IT" dirty="0"/>
              <a:t> and </a:t>
            </a:r>
            <a:r>
              <a:rPr lang="it-IT" dirty="0" err="1"/>
              <a:t>threats</a:t>
            </a:r>
            <a:endParaRPr lang="it-IT" dirty="0"/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it-IT" dirty="0" err="1"/>
              <a:t>IoT</a:t>
            </a:r>
            <a:r>
              <a:rPr lang="it-IT" dirty="0"/>
              <a:t> </a:t>
            </a:r>
            <a:r>
              <a:rPr lang="it-IT" dirty="0" err="1"/>
              <a:t>systems</a:t>
            </a:r>
            <a:r>
              <a:rPr lang="it-IT" dirty="0"/>
              <a:t>, </a:t>
            </a:r>
            <a:r>
              <a:rPr lang="it-IT" dirty="0" err="1"/>
              <a:t>smart</a:t>
            </a:r>
            <a:r>
              <a:rPr lang="it-IT" dirty="0"/>
              <a:t> </a:t>
            </a:r>
            <a:r>
              <a:rPr lang="it-IT" dirty="0" err="1"/>
              <a:t>cities</a:t>
            </a:r>
            <a:r>
              <a:rPr lang="it-IT" dirty="0"/>
              <a:t>, e-</a:t>
            </a:r>
            <a:r>
              <a:rPr lang="it-IT" dirty="0" err="1"/>
              <a:t>voting</a:t>
            </a:r>
            <a:r>
              <a:rPr lang="it-IT" dirty="0"/>
              <a:t>, </a:t>
            </a:r>
            <a:r>
              <a:rPr lang="it-IT" dirty="0" err="1"/>
              <a:t>smart</a:t>
            </a:r>
            <a:r>
              <a:rPr lang="it-IT" dirty="0"/>
              <a:t> </a:t>
            </a:r>
            <a:r>
              <a:rPr lang="it-IT" dirty="0" err="1"/>
              <a:t>grids</a:t>
            </a:r>
            <a:r>
              <a:rPr lang="it-IT" dirty="0"/>
              <a:t>, consumer </a:t>
            </a:r>
            <a:r>
              <a:rPr lang="it-IT" dirty="0" err="1"/>
              <a:t>electronics</a:t>
            </a:r>
            <a:r>
              <a:rPr lang="it-IT" dirty="0"/>
              <a:t>, </a:t>
            </a:r>
            <a:r>
              <a:rPr lang="it-IT" dirty="0" err="1"/>
              <a:t>smart</a:t>
            </a:r>
            <a:r>
              <a:rPr lang="it-IT" dirty="0"/>
              <a:t> manufacturing, </a:t>
            </a:r>
            <a:r>
              <a:rPr lang="it-IT" dirty="0" err="1"/>
              <a:t>connected</a:t>
            </a:r>
            <a:r>
              <a:rPr lang="it-IT" dirty="0"/>
              <a:t> </a:t>
            </a:r>
            <a:r>
              <a:rPr lang="it-IT" dirty="0" err="1"/>
              <a:t>health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1DB76284-5E43-604E-87C6-E5FAE60CFF11}"/>
              </a:ext>
            </a:extLst>
          </p:cNvPr>
          <p:cNvSpPr txBox="1">
            <a:spLocks/>
          </p:cNvSpPr>
          <p:nvPr/>
        </p:nvSpPr>
        <p:spPr>
          <a:xfrm>
            <a:off x="361687" y="6378989"/>
            <a:ext cx="8444846" cy="48131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>
                <a:solidFill>
                  <a:schemeClr val="bg1"/>
                </a:solidFill>
              </a:rPr>
              <a:t>Ready for testing/validation/adoption 2019-2020</a:t>
            </a: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s://www.cyberwatching.eu/sites/default/files/styles/responsive/public/FORTIKA_Logo_RS_0.jpg?itok=WzZY6Qqv">
            <a:extLst>
              <a:ext uri="{FF2B5EF4-FFF2-40B4-BE49-F238E27FC236}">
                <a16:creationId xmlns:a16="http://schemas.microsoft.com/office/drawing/2014/main" xmlns="" id="{624D0450-A08F-0748-9ADF-C9DFA898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01" y="2620840"/>
            <a:ext cx="936171" cy="46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cyberwatching.eu/sites/default/files/styles/responsive/public/SMESEC_Logo_RS_0.jpg?itok=wGC7FVjJ">
            <a:extLst>
              <a:ext uri="{FF2B5EF4-FFF2-40B4-BE49-F238E27FC236}">
                <a16:creationId xmlns:a16="http://schemas.microsoft.com/office/drawing/2014/main" xmlns="" id="{C1531E0F-91C7-E047-90C2-6B5E403C3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756" y="5035536"/>
            <a:ext cx="903514" cy="45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242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187BDE-BCD2-C342-947B-9FD8506BB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6C1BC208-6AC6-2B43-BDA6-1A113F15A9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00764783"/>
              </p:ext>
            </p:extLst>
          </p:nvPr>
        </p:nvGraphicFramePr>
        <p:xfrm>
          <a:off x="215155" y="1278467"/>
          <a:ext cx="8636156" cy="3852150"/>
        </p:xfrm>
        <a:graphic>
          <a:graphicData uri="http://schemas.openxmlformats.org/drawingml/2006/table">
            <a:tbl>
              <a:tblPr/>
              <a:tblGrid>
                <a:gridCol w="1638978">
                  <a:extLst>
                    <a:ext uri="{9D8B030D-6E8A-4147-A177-3AD203B41FA5}">
                      <a16:colId xmlns:a16="http://schemas.microsoft.com/office/drawing/2014/main" xmlns="" val="2589221966"/>
                    </a:ext>
                  </a:extLst>
                </a:gridCol>
                <a:gridCol w="6997178">
                  <a:extLst>
                    <a:ext uri="{9D8B030D-6E8A-4147-A177-3AD203B41FA5}">
                      <a16:colId xmlns:a16="http://schemas.microsoft.com/office/drawing/2014/main" xmlns="" val="4155348390"/>
                    </a:ext>
                  </a:extLst>
                </a:gridCol>
              </a:tblGrid>
              <a:tr h="565128">
                <a:tc>
                  <a:txBody>
                    <a:bodyPr/>
                    <a:lstStyle/>
                    <a:p>
                      <a:r>
                        <a:rPr lang="it-IT" dirty="0">
                          <a:effectLst/>
                        </a:rPr>
                        <a:t>10:00 - 10:07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err="1"/>
                        <a:t>Cyberwatching.eu</a:t>
                      </a:r>
                      <a:r>
                        <a:rPr lang="it-IT" b="1" dirty="0"/>
                        <a:t> - The EU </a:t>
                      </a:r>
                      <a:r>
                        <a:rPr lang="it-IT" b="1" dirty="0" err="1"/>
                        <a:t>Cybersecurity</a:t>
                      </a:r>
                      <a:r>
                        <a:rPr lang="it-IT" b="1" dirty="0"/>
                        <a:t> &amp; Privacy </a:t>
                      </a:r>
                      <a:r>
                        <a:rPr lang="it-IT" b="1" dirty="0" err="1"/>
                        <a:t>Observatory</a:t>
                      </a:r>
                      <a:r>
                        <a:rPr lang="it-IT" dirty="0"/>
                        <a:t/>
                      </a:r>
                      <a:br>
                        <a:rPr lang="it-IT" dirty="0"/>
                      </a:br>
                      <a:r>
                        <a:rPr lang="it-IT" i="1" dirty="0"/>
                        <a:t>Nicholas Ferguson.  Trust-IT Services &amp; </a:t>
                      </a:r>
                      <a:r>
                        <a:rPr lang="it-IT" i="1" dirty="0" err="1"/>
                        <a:t>Cyberwatching.eu</a:t>
                      </a:r>
                      <a:r>
                        <a:rPr lang="it-IT" i="1" dirty="0"/>
                        <a:t> Coordinator</a:t>
                      </a:r>
                      <a:endParaRPr lang="it-IT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686939"/>
                  </a:ext>
                </a:extLst>
              </a:tr>
              <a:tr h="652314">
                <a:tc>
                  <a:txBody>
                    <a:bodyPr/>
                    <a:lstStyle/>
                    <a:p>
                      <a:r>
                        <a:rPr lang="it-IT">
                          <a:effectLst/>
                        </a:rPr>
                        <a:t>10:08 - 10:20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err="1">
                          <a:effectLst/>
                        </a:rPr>
                        <a:t>Opportunities</a:t>
                      </a:r>
                      <a:r>
                        <a:rPr lang="it-IT" b="1" dirty="0">
                          <a:effectLst/>
                        </a:rPr>
                        <a:t> in </a:t>
                      </a:r>
                      <a:r>
                        <a:rPr lang="it-IT" b="1" dirty="0" err="1">
                          <a:effectLst/>
                        </a:rPr>
                        <a:t>Horizon</a:t>
                      </a:r>
                      <a:r>
                        <a:rPr lang="it-IT" b="1" dirty="0">
                          <a:effectLst/>
                        </a:rPr>
                        <a:t> 2020.</a:t>
                      </a:r>
                      <a:r>
                        <a:rPr lang="it-IT" dirty="0">
                          <a:effectLst/>
                        </a:rPr>
                        <a:t/>
                      </a:r>
                      <a:br>
                        <a:rPr lang="it-IT" dirty="0">
                          <a:effectLst/>
                        </a:rPr>
                      </a:br>
                      <a:r>
                        <a:rPr lang="it-IT" i="1" dirty="0">
                          <a:effectLst/>
                        </a:rPr>
                        <a:t>Mrs. </a:t>
                      </a:r>
                      <a:r>
                        <a:rPr lang="it-IT" i="1" dirty="0" err="1">
                          <a:effectLst/>
                        </a:rPr>
                        <a:t>Maite</a:t>
                      </a:r>
                      <a:r>
                        <a:rPr lang="it-IT" i="1" dirty="0">
                          <a:effectLst/>
                        </a:rPr>
                        <a:t> </a:t>
                      </a:r>
                      <a:r>
                        <a:rPr lang="it-IT" i="1" dirty="0" err="1">
                          <a:effectLst/>
                        </a:rPr>
                        <a:t>Boyero</a:t>
                      </a:r>
                      <a:r>
                        <a:rPr lang="it-IT" i="1" dirty="0">
                          <a:effectLst/>
                        </a:rPr>
                        <a:t>. Spanish </a:t>
                      </a:r>
                      <a:r>
                        <a:rPr lang="it-IT" i="1" dirty="0" err="1">
                          <a:effectLst/>
                        </a:rPr>
                        <a:t>Secure</a:t>
                      </a:r>
                      <a:r>
                        <a:rPr lang="it-IT" i="1" dirty="0">
                          <a:effectLst/>
                        </a:rPr>
                        <a:t> Societies NCP </a:t>
                      </a:r>
                      <a:r>
                        <a:rPr lang="it-IT" i="1" dirty="0" err="1">
                          <a:effectLst/>
                        </a:rPr>
                        <a:t>representative</a:t>
                      </a:r>
                      <a:endParaRPr lang="it-IT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6891233"/>
                  </a:ext>
                </a:extLst>
              </a:tr>
              <a:tr h="805949">
                <a:tc>
                  <a:txBody>
                    <a:bodyPr/>
                    <a:lstStyle/>
                    <a:p>
                      <a:r>
                        <a:rPr lang="it-IT">
                          <a:effectLst/>
                        </a:rPr>
                        <a:t>10:20 - 10:32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effectLst/>
                        </a:rPr>
                        <a:t>Promoting</a:t>
                      </a:r>
                      <a:r>
                        <a:rPr lang="it-IT" dirty="0">
                          <a:effectLst/>
                        </a:rPr>
                        <a:t> </a:t>
                      </a:r>
                      <a:r>
                        <a:rPr lang="it-IT" b="1" dirty="0" err="1">
                          <a:effectLst/>
                        </a:rPr>
                        <a:t>Cybersecurity</a:t>
                      </a:r>
                      <a:r>
                        <a:rPr lang="it-IT" b="1" dirty="0">
                          <a:effectLst/>
                        </a:rPr>
                        <a:t> </a:t>
                      </a:r>
                      <a:r>
                        <a:rPr lang="it-IT" b="1" dirty="0" err="1">
                          <a:effectLst/>
                        </a:rPr>
                        <a:t>opportunities</a:t>
                      </a:r>
                      <a:r>
                        <a:rPr lang="it-IT" b="1" dirty="0">
                          <a:effectLst/>
                        </a:rPr>
                        <a:t> in a </a:t>
                      </a:r>
                      <a:r>
                        <a:rPr lang="it-IT" b="1" dirty="0" err="1">
                          <a:effectLst/>
                        </a:rPr>
                        <a:t>globalized</a:t>
                      </a:r>
                      <a:r>
                        <a:rPr lang="it-IT" b="1" dirty="0">
                          <a:effectLst/>
                        </a:rPr>
                        <a:t> </a:t>
                      </a:r>
                      <a:r>
                        <a:rPr lang="it-IT" b="1" dirty="0" err="1">
                          <a:effectLst/>
                        </a:rPr>
                        <a:t>industry</a:t>
                      </a:r>
                      <a:r>
                        <a:rPr lang="it-IT" b="1" dirty="0">
                          <a:effectLst/>
                        </a:rPr>
                        <a:t>, Oceans.</a:t>
                      </a:r>
                      <a:r>
                        <a:rPr lang="it-IT" dirty="0">
                          <a:effectLst/>
                        </a:rPr>
                        <a:t/>
                      </a:r>
                      <a:br>
                        <a:rPr lang="it-IT" dirty="0">
                          <a:effectLst/>
                        </a:rPr>
                      </a:br>
                      <a:r>
                        <a:rPr lang="it-IT" i="1" dirty="0">
                          <a:effectLst/>
                        </a:rPr>
                        <a:t>Mrs. </a:t>
                      </a:r>
                      <a:r>
                        <a:rPr lang="it-IT" i="1" dirty="0" err="1">
                          <a:effectLst/>
                        </a:rPr>
                        <a:t>Itziar</a:t>
                      </a:r>
                      <a:r>
                        <a:rPr lang="it-IT" i="1" dirty="0">
                          <a:effectLst/>
                        </a:rPr>
                        <a:t> </a:t>
                      </a:r>
                      <a:r>
                        <a:rPr lang="it-IT" i="1" dirty="0" err="1">
                          <a:effectLst/>
                        </a:rPr>
                        <a:t>Vidorreta</a:t>
                      </a:r>
                      <a:r>
                        <a:rPr lang="it-IT" i="1" dirty="0">
                          <a:effectLst/>
                        </a:rPr>
                        <a:t>, GAIA cluster, </a:t>
                      </a:r>
                      <a:r>
                        <a:rPr lang="it-IT" i="1" dirty="0" err="1">
                          <a:effectLst/>
                        </a:rPr>
                        <a:t>Spain</a:t>
                      </a:r>
                      <a:endParaRPr lang="it-IT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0644805"/>
                  </a:ext>
                </a:extLst>
              </a:tr>
              <a:tr h="778482">
                <a:tc>
                  <a:txBody>
                    <a:bodyPr/>
                    <a:lstStyle/>
                    <a:p>
                      <a:r>
                        <a:rPr lang="it-IT">
                          <a:effectLst/>
                        </a:rPr>
                        <a:t>10:33 - 10:45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effectLst/>
                        </a:rPr>
                        <a:t>Tips and recommendations to </a:t>
                      </a:r>
                      <a:r>
                        <a:rPr lang="it-IT" b="1">
                          <a:effectLst/>
                        </a:rPr>
                        <a:t>minimize cyber-risks in SMEs, is it time for a cyber-insurance? </a:t>
                      </a:r>
                      <a:r>
                        <a:rPr lang="it-IT">
                          <a:effectLst/>
                        </a:rPr>
                        <a:t/>
                      </a:r>
                      <a:br>
                        <a:rPr lang="it-IT">
                          <a:effectLst/>
                        </a:rPr>
                      </a:br>
                      <a:r>
                        <a:rPr lang="it-IT" i="1">
                          <a:effectLst/>
                        </a:rPr>
                        <a:t>Mr. Francesco Manca, AON, Italy</a:t>
                      </a:r>
                      <a:endParaRPr lang="it-IT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5169426"/>
                  </a:ext>
                </a:extLst>
              </a:tr>
              <a:tr h="383039">
                <a:tc>
                  <a:txBody>
                    <a:bodyPr/>
                    <a:lstStyle/>
                    <a:p>
                      <a:r>
                        <a:rPr lang="it-IT">
                          <a:effectLst/>
                        </a:rPr>
                        <a:t>10:45 - 10:57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effectLst/>
                        </a:rPr>
                        <a:t>Creation</a:t>
                      </a:r>
                      <a:r>
                        <a:rPr lang="it-IT" dirty="0">
                          <a:effectLst/>
                        </a:rPr>
                        <a:t> of </a:t>
                      </a:r>
                      <a:r>
                        <a:rPr lang="it-IT" dirty="0" err="1">
                          <a:effectLst/>
                        </a:rPr>
                        <a:t>opportunities</a:t>
                      </a:r>
                      <a:r>
                        <a:rPr lang="it-IT" dirty="0">
                          <a:effectLst/>
                        </a:rPr>
                        <a:t> in </a:t>
                      </a:r>
                      <a:r>
                        <a:rPr lang="it-IT" b="1" dirty="0">
                          <a:effectLst/>
                        </a:rPr>
                        <a:t>new </a:t>
                      </a:r>
                      <a:r>
                        <a:rPr lang="it-IT" b="1" dirty="0" err="1">
                          <a:effectLst/>
                        </a:rPr>
                        <a:t>markets</a:t>
                      </a:r>
                      <a:r>
                        <a:rPr lang="it-IT" b="1" dirty="0">
                          <a:effectLst/>
                        </a:rPr>
                        <a:t> in </a:t>
                      </a:r>
                      <a:r>
                        <a:rPr lang="it-IT" b="1" dirty="0" err="1">
                          <a:effectLst/>
                        </a:rPr>
                        <a:t>Cybersecurity</a:t>
                      </a:r>
                      <a:r>
                        <a:rPr lang="it-IT" b="1" dirty="0">
                          <a:effectLst/>
                        </a:rPr>
                        <a:t> and Privacy.</a:t>
                      </a:r>
                      <a:r>
                        <a:rPr lang="it-IT" dirty="0">
                          <a:effectLst/>
                        </a:rPr>
                        <a:t> </a:t>
                      </a:r>
                      <a:r>
                        <a:rPr lang="it-IT" i="1" dirty="0">
                          <a:effectLst/>
                        </a:rPr>
                        <a:t>Mr. Andrei </a:t>
                      </a:r>
                      <a:r>
                        <a:rPr lang="it-IT" i="1" dirty="0" err="1">
                          <a:effectLst/>
                        </a:rPr>
                        <a:t>Kelemen</a:t>
                      </a:r>
                      <a:r>
                        <a:rPr lang="it-IT" i="1" dirty="0">
                          <a:effectLst/>
                        </a:rPr>
                        <a:t>, </a:t>
                      </a:r>
                      <a:r>
                        <a:rPr lang="it-IT" i="1" dirty="0" err="1">
                          <a:effectLst/>
                        </a:rPr>
                        <a:t>ClujIT</a:t>
                      </a:r>
                      <a:r>
                        <a:rPr lang="it-IT" i="1" dirty="0">
                          <a:effectLst/>
                        </a:rPr>
                        <a:t>, Romania</a:t>
                      </a:r>
                      <a:endParaRPr lang="it-IT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4552655"/>
                  </a:ext>
                </a:extLst>
              </a:tr>
              <a:tr h="416497">
                <a:tc>
                  <a:txBody>
                    <a:bodyPr/>
                    <a:lstStyle/>
                    <a:p>
                      <a:r>
                        <a:rPr lang="it-IT">
                          <a:effectLst/>
                        </a:rPr>
                        <a:t>10:58 - 11:05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effectLst/>
                        </a:rPr>
                        <a:t>Q&amp;A</a:t>
                      </a:r>
                      <a:endParaRPr lang="it-IT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58932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B7A5CD8-B869-794B-8F80-90634B2D2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C30A15F8-49CC-C349-8F2B-D5033999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4742" y="6333411"/>
            <a:ext cx="7076983" cy="365125"/>
          </a:xfrm>
        </p:spPr>
        <p:txBody>
          <a:bodyPr/>
          <a:lstStyle/>
          <a:p>
            <a:r>
              <a:rPr lang="en-US" dirty="0"/>
              <a:t>Opportunities for Cybersecurity &amp; privacy clusters | Webinar | 9 July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796C6C3-965E-914E-9108-5B2A50ECF82B}"/>
              </a:ext>
            </a:extLst>
          </p:cNvPr>
          <p:cNvSpPr/>
          <p:nvPr/>
        </p:nvSpPr>
        <p:spPr>
          <a:xfrm>
            <a:off x="507844" y="5130617"/>
            <a:ext cx="8178960" cy="1142591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WRITE YOUR QUESTIONS IN THE CHAT IN THE SIDE BAR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We are recording  </a:t>
            </a:r>
          </a:p>
        </p:txBody>
      </p:sp>
    </p:spTree>
    <p:extLst>
      <p:ext uri="{BB962C8B-B14F-4D97-AF65-F5344CB8AC3E}">
        <p14:creationId xmlns:p14="http://schemas.microsoft.com/office/powerpoint/2010/main" xmlns="" val="1210382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16FCE7-F4C9-344E-97FC-79AE517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Thank-you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B76404A-9CE2-E44D-B851-4F62F6021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41662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2B1E793-CD12-8149-A463-2595DDF41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17" y="1564159"/>
            <a:ext cx="2284083" cy="3220520"/>
          </a:xfrm>
          <a:prstGeom prst="rect">
            <a:avLst/>
          </a:prstGeom>
        </p:spPr>
      </p:pic>
      <p:sp>
        <p:nvSpPr>
          <p:cNvPr id="9" name="Sottotitolo 4">
            <a:extLst>
              <a:ext uri="{FF2B5EF4-FFF2-40B4-BE49-F238E27FC236}">
                <a16:creationId xmlns:a16="http://schemas.microsoft.com/office/drawing/2014/main" xmlns="" id="{CACD01C8-B120-BE4E-911C-8EACC2818955}"/>
              </a:ext>
            </a:extLst>
          </p:cNvPr>
          <p:cNvSpPr txBox="1">
            <a:spLocks/>
          </p:cNvSpPr>
          <p:nvPr/>
        </p:nvSpPr>
        <p:spPr bwMode="auto">
          <a:xfrm>
            <a:off x="1766936" y="4936309"/>
            <a:ext cx="6919868" cy="210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Contact</a:t>
            </a:r>
            <a:endParaRPr kumimoji="0" lang="it-IT" sz="20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Nick Ferguson,</a:t>
            </a:r>
            <a:r>
              <a:rPr kumimoji="0" lang="en-GB" sz="2000" b="0" i="1" u="none" strike="noStrike" kern="1200" cap="none" spc="0" normalizeH="0" noProof="0" dirty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GB" sz="2000" i="1" dirty="0" err="1">
                <a:solidFill>
                  <a:srgbClr val="898989"/>
                </a:solidFill>
                <a:latin typeface="Calibri"/>
                <a:ea typeface="ＭＳ Ｐゴシック" pitchFamily="34" charset="-128"/>
              </a:rPr>
              <a:t>Cyberwatching.eu</a:t>
            </a:r>
            <a:r>
              <a:rPr lang="en-GB" sz="2000" i="1" dirty="0">
                <a:solidFill>
                  <a:srgbClr val="898989"/>
                </a:solidFill>
                <a:latin typeface="Calibri"/>
                <a:ea typeface="ＭＳ Ｐゴシック" pitchFamily="34" charset="-128"/>
              </a:rPr>
              <a:t> Coordinator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/>
            </a:r>
            <a:b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</a:b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Trust-IT Services Ltd </a:t>
            </a:r>
            <a:r>
              <a:rPr kumimoji="0" lang="mr-IN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www.trust-itservices.com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n.ferguson@trust-itservices.com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F0AAF55D-E01C-674E-ADB3-62DC074EA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4742" y="6333411"/>
            <a:ext cx="7076983" cy="365125"/>
          </a:xfrm>
        </p:spPr>
        <p:txBody>
          <a:bodyPr/>
          <a:lstStyle/>
          <a:p>
            <a:r>
              <a:rPr lang="en-US" dirty="0"/>
              <a:t>Opportunities for Cybersecurity &amp; privacy clusters | Webinar | 9 July 2018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E83EC5D-DD25-8541-8D92-432A1B863B87}"/>
              </a:ext>
            </a:extLst>
          </p:cNvPr>
          <p:cNvSpPr txBox="1"/>
          <p:nvPr/>
        </p:nvSpPr>
        <p:spPr>
          <a:xfrm>
            <a:off x="2951483" y="1725731"/>
            <a:ext cx="58441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b="1" dirty="0"/>
              <a:t>48 EU </a:t>
            </a:r>
            <a:r>
              <a:rPr lang="es-ES_tradnl" b="1" dirty="0" err="1"/>
              <a:t>Cybersecurity</a:t>
            </a:r>
            <a:r>
              <a:rPr lang="es-ES_tradnl" b="1" dirty="0"/>
              <a:t> &amp; </a:t>
            </a:r>
            <a:r>
              <a:rPr lang="es-ES_tradnl" b="1" dirty="0" err="1"/>
              <a:t>Privacy</a:t>
            </a:r>
            <a:r>
              <a:rPr lang="es-ES_tradnl" b="1" dirty="0"/>
              <a:t> </a:t>
            </a:r>
            <a:r>
              <a:rPr lang="es-ES_tradnl" b="1" dirty="0" err="1"/>
              <a:t>Services</a:t>
            </a:r>
            <a:r>
              <a:rPr lang="es-ES_tradnl" b="1" dirty="0"/>
              <a:t> </a:t>
            </a:r>
            <a:r>
              <a:rPr lang="es-ES_tradnl" b="1" dirty="0" err="1"/>
              <a:t>from</a:t>
            </a:r>
            <a:r>
              <a:rPr lang="es-ES_tradnl" b="1" dirty="0"/>
              <a:t> EU R&amp;I</a:t>
            </a:r>
          </a:p>
          <a:p>
            <a:pPr marL="285750" indent="-285750" algn="just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s-ES_tradnl" dirty="0">
                <a:hlinkClick r:id="rId4"/>
              </a:rPr>
              <a:t>www.cyberwatching.eu/services/catalogue-of-services</a:t>
            </a:r>
            <a:endParaRPr lang="es-ES_tradnl" dirty="0"/>
          </a:p>
          <a:p>
            <a:pPr marL="285750" indent="-285750" algn="just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s-ES_tradnl" dirty="0" err="1"/>
              <a:t>Ready</a:t>
            </a:r>
            <a:r>
              <a:rPr lang="es-ES_tradnl" dirty="0"/>
              <a:t> </a:t>
            </a:r>
            <a:r>
              <a:rPr lang="es-ES_tradnl" dirty="0" err="1"/>
              <a:t>for</a:t>
            </a:r>
            <a:r>
              <a:rPr lang="es-ES_tradnl" dirty="0"/>
              <a:t> </a:t>
            </a:r>
            <a:r>
              <a:rPr lang="es-ES_tradnl" dirty="0" err="1"/>
              <a:t>validation</a:t>
            </a:r>
            <a:r>
              <a:rPr lang="es-ES_tradnl" dirty="0"/>
              <a:t>/</a:t>
            </a:r>
            <a:r>
              <a:rPr lang="es-ES_tradnl" dirty="0" err="1"/>
              <a:t>testing</a:t>
            </a:r>
            <a:r>
              <a:rPr lang="es-ES_tradnl" dirty="0"/>
              <a:t>/</a:t>
            </a:r>
            <a:r>
              <a:rPr lang="es-ES_tradnl" dirty="0" err="1"/>
              <a:t>product</a:t>
            </a:r>
            <a:r>
              <a:rPr lang="es-ES_tradnl" dirty="0"/>
              <a:t> 2018-2022</a:t>
            </a:r>
          </a:p>
          <a:p>
            <a:pPr marL="285750" indent="-285750" algn="just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s-ES_tradnl" dirty="0"/>
              <a:t>GDPR &amp; NIS </a:t>
            </a:r>
            <a:r>
              <a:rPr lang="es-ES_tradnl"/>
              <a:t>compliant</a:t>
            </a:r>
            <a:endParaRPr lang="es-ES_tradnl" dirty="0"/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es-ES_tradnl" b="1" dirty="0"/>
              <a:t>Complete </a:t>
            </a:r>
            <a:r>
              <a:rPr lang="es-ES_tradnl" b="1" dirty="0" err="1"/>
              <a:t>our</a:t>
            </a:r>
            <a:r>
              <a:rPr lang="es-ES_tradnl" b="1" dirty="0"/>
              <a:t> </a:t>
            </a:r>
            <a:r>
              <a:rPr lang="es-ES_tradnl" b="1" dirty="0" err="1"/>
              <a:t>survey</a:t>
            </a:r>
            <a:r>
              <a:rPr lang="es-ES_tradnl" b="1" dirty="0"/>
              <a:t> </a:t>
            </a:r>
            <a:r>
              <a:rPr lang="es-ES_tradnl" b="1" dirty="0" err="1"/>
              <a:t>on</a:t>
            </a:r>
            <a:r>
              <a:rPr lang="es-ES_tradnl" b="1" dirty="0"/>
              <a:t> </a:t>
            </a:r>
            <a:r>
              <a:rPr lang="es-ES_tradnl" b="1" dirty="0" err="1"/>
              <a:t>certification</a:t>
            </a:r>
            <a:r>
              <a:rPr lang="es-ES_tradnl" b="1" dirty="0"/>
              <a:t> and </a:t>
            </a:r>
            <a:r>
              <a:rPr lang="es-ES_tradnl" b="1" dirty="0" err="1"/>
              <a:t>standards</a:t>
            </a:r>
            <a:endParaRPr lang="es-ES_tradnl" b="1" dirty="0"/>
          </a:p>
          <a:p>
            <a:pPr marL="285750" indent="-285750" algn="just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s-ES_tradnl" dirty="0"/>
              <a:t>https://</a:t>
            </a:r>
            <a:r>
              <a:rPr lang="es-ES_tradnl" dirty="0" err="1"/>
              <a:t>www.cyberwatching.eu</a:t>
            </a:r>
            <a:r>
              <a:rPr lang="es-ES_tradnl" dirty="0"/>
              <a:t>/gaps-</a:t>
            </a:r>
            <a:r>
              <a:rPr lang="es-ES_tradnl" dirty="0" err="1"/>
              <a:t>survey</a:t>
            </a:r>
            <a:r>
              <a:rPr lang="es-ES_trad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917403649"/>
      </p:ext>
    </p:extLst>
  </p:cSld>
  <p:clrMapOvr>
    <a:masterClrMapping/>
  </p:clrMapOvr>
</p:sld>
</file>

<file path=ppt/theme/theme1.xml><?xml version="1.0" encoding="utf-8"?>
<a:theme xmlns:a="http://schemas.openxmlformats.org/drawingml/2006/main" name="CyberWatching0.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CyberWatching0.2template.potx</Template>
  <TotalTime>14306</TotalTime>
  <Words>493</Words>
  <Application>Microsoft Office PowerPoint</Application>
  <PresentationFormat>Presentazione su schermo (4:3)</PresentationFormat>
  <Paragraphs>91</Paragraphs>
  <Slides>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CyberWatching0.2template</vt:lpstr>
      <vt:lpstr>Opportunities for Cybersecurity and Privacy clusters </vt:lpstr>
      <vt:lpstr>cyberwatching.eu – The European watch on Cybersecurity and Privacy</vt:lpstr>
      <vt:lpstr>Coordination of CS&amp;P R&amp;I in Europe</vt:lpstr>
      <vt:lpstr>Cost-effective Cybersecurity and Privacy Home-grown in Europe</vt:lpstr>
      <vt:lpstr>Agenda</vt:lpstr>
      <vt:lpstr>Thank-you</vt:lpstr>
    </vt:vector>
  </TitlesOfParts>
  <Company>Commpla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Commpla Commpla</dc:creator>
  <cp:lastModifiedBy>A</cp:lastModifiedBy>
  <cp:revision>1361</cp:revision>
  <dcterms:created xsi:type="dcterms:W3CDTF">2017-04-27T15:42:03Z</dcterms:created>
  <dcterms:modified xsi:type="dcterms:W3CDTF">2018-07-10T07:58:45Z</dcterms:modified>
</cp:coreProperties>
</file>