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67" r:id="rId3"/>
    <p:sldId id="263" r:id="rId4"/>
    <p:sldId id="270" r:id="rId5"/>
    <p:sldId id="268" r:id="rId6"/>
    <p:sldId id="269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8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8CB6-5260-44C5-A49B-C6A269AB1F0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6CEF1-BAAA-4FE0-877A-05E0D97C5B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68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6C255-3839-F443-8640-C29487E3DDB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8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11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14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08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0" y="0"/>
            <a:ext cx="2312000" cy="1960568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12" y="3559621"/>
            <a:ext cx="5447334" cy="32983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"/>
            <a:ext cx="9157546" cy="68605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446" y="5987239"/>
            <a:ext cx="843528" cy="53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r="1008" b="4057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31" y="5231423"/>
            <a:ext cx="1444752" cy="9144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816864"/>
            <a:ext cx="3962400" cy="60411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31" y="5231423"/>
            <a:ext cx="144475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4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7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44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5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62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60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21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19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71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E8BB-22C9-496A-ADA2-ED4230C6417F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87E4-5BA8-46E4-BB2E-FE11311B3D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64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4617" y="5316159"/>
            <a:ext cx="5130396" cy="881140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r>
              <a:rPr lang="it-IT" sz="2600" b="1" dirty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Cyber </a:t>
            </a:r>
            <a:r>
              <a:rPr lang="it-IT" sz="2600" b="1" dirty="0" smtClean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Risk</a:t>
            </a:r>
            <a:r>
              <a:rPr lang="it-IT" sz="2600" b="1" dirty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b="1" dirty="0" smtClean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&amp; Cyber Insurance - </a:t>
            </a:r>
            <a:r>
              <a:rPr lang="it-IT" sz="2600" b="1" i="1" dirty="0" smtClean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it-IT" sz="2600" b="1" dirty="0">
              <a:solidFill>
                <a:srgbClr val="E11B2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450850" y="3429001"/>
            <a:ext cx="8134350" cy="1513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Helping clients optimise the total cost of risk associated with cyber exposures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65315" y="2395523"/>
            <a:ext cx="7785100" cy="146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bject 14"/>
          <p:cNvSpPr/>
          <p:nvPr/>
        </p:nvSpPr>
        <p:spPr>
          <a:xfrm>
            <a:off x="4471311" y="1626923"/>
            <a:ext cx="1310546" cy="1537200"/>
          </a:xfrm>
          <a:custGeom>
            <a:avLst/>
            <a:gdLst/>
            <a:ahLst/>
            <a:cxnLst/>
            <a:rect l="l" t="t" r="r" b="b"/>
            <a:pathLst>
              <a:path w="1417320" h="1636395">
                <a:moveTo>
                  <a:pt x="708545" y="0"/>
                </a:moveTo>
                <a:lnTo>
                  <a:pt x="0" y="409067"/>
                </a:lnTo>
                <a:lnTo>
                  <a:pt x="0" y="1227239"/>
                </a:lnTo>
                <a:lnTo>
                  <a:pt x="708545" y="1636318"/>
                </a:lnTo>
                <a:lnTo>
                  <a:pt x="1417091" y="1227239"/>
                </a:lnTo>
                <a:lnTo>
                  <a:pt x="1417091" y="409067"/>
                </a:lnTo>
                <a:lnTo>
                  <a:pt x="708545" y="0"/>
                </a:lnTo>
                <a:close/>
              </a:path>
            </a:pathLst>
          </a:custGeom>
          <a:solidFill>
            <a:srgbClr val="D1D3D4"/>
          </a:solidFill>
          <a:ln w="3810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object 15"/>
          <p:cNvSpPr txBox="1"/>
          <p:nvPr/>
        </p:nvSpPr>
        <p:spPr>
          <a:xfrm>
            <a:off x="4645114" y="2329627"/>
            <a:ext cx="96294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spc="-5" dirty="0" smtClean="0">
                <a:solidFill>
                  <a:srgbClr val="E11A22"/>
                </a:solidFill>
                <a:latin typeface="Gotham Medium"/>
                <a:cs typeface="Gotham Medium"/>
              </a:rPr>
              <a:t>Transfer</a:t>
            </a:r>
            <a:endParaRPr sz="1800" dirty="0">
              <a:solidFill>
                <a:prstClr val="black"/>
              </a:solidFill>
              <a:latin typeface="Gotham Medium"/>
              <a:cs typeface="Gotham Medium"/>
            </a:endParaRPr>
          </a:p>
        </p:txBody>
      </p:sp>
      <p:sp>
        <p:nvSpPr>
          <p:cNvPr id="9" name="object 26"/>
          <p:cNvSpPr/>
          <p:nvPr/>
        </p:nvSpPr>
        <p:spPr>
          <a:xfrm>
            <a:off x="891159" y="1641591"/>
            <a:ext cx="1310546" cy="1537200"/>
          </a:xfrm>
          <a:custGeom>
            <a:avLst/>
            <a:gdLst/>
            <a:ahLst/>
            <a:cxnLst/>
            <a:rect l="l" t="t" r="r" b="b"/>
            <a:pathLst>
              <a:path w="1417320" h="1636395">
                <a:moveTo>
                  <a:pt x="708545" y="0"/>
                </a:moveTo>
                <a:lnTo>
                  <a:pt x="0" y="409067"/>
                </a:lnTo>
                <a:lnTo>
                  <a:pt x="0" y="1227239"/>
                </a:lnTo>
                <a:lnTo>
                  <a:pt x="708545" y="1636318"/>
                </a:lnTo>
                <a:lnTo>
                  <a:pt x="1417091" y="1227239"/>
                </a:lnTo>
                <a:lnTo>
                  <a:pt x="1417091" y="409067"/>
                </a:lnTo>
                <a:lnTo>
                  <a:pt x="708545" y="0"/>
                </a:lnTo>
                <a:close/>
              </a:path>
            </a:pathLst>
          </a:custGeom>
          <a:solidFill>
            <a:srgbClr val="D1D3D4"/>
          </a:solidFill>
          <a:ln w="3810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026091" y="2358511"/>
            <a:ext cx="103676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800" spc="-5" dirty="0" smtClean="0">
                <a:solidFill>
                  <a:srgbClr val="E11A22"/>
                </a:solidFill>
                <a:latin typeface="Gotham Medium"/>
                <a:cs typeface="Gotham Medium"/>
              </a:rPr>
              <a:t>Assess</a:t>
            </a:r>
            <a:endParaRPr sz="1800" dirty="0">
              <a:solidFill>
                <a:prstClr val="black"/>
              </a:solidFill>
              <a:latin typeface="Gotham Medium"/>
              <a:cs typeface="Gotham Medium"/>
            </a:endParaRPr>
          </a:p>
        </p:txBody>
      </p:sp>
      <p:sp>
        <p:nvSpPr>
          <p:cNvPr id="11" name="object 35"/>
          <p:cNvSpPr/>
          <p:nvPr/>
        </p:nvSpPr>
        <p:spPr>
          <a:xfrm>
            <a:off x="1176306" y="1988126"/>
            <a:ext cx="223709" cy="211163"/>
          </a:xfrm>
          <a:custGeom>
            <a:avLst/>
            <a:gdLst/>
            <a:ahLst/>
            <a:cxnLst/>
            <a:rect l="l" t="t" r="r" b="b"/>
            <a:pathLst>
              <a:path w="241935" h="224789">
                <a:moveTo>
                  <a:pt x="61010" y="0"/>
                </a:moveTo>
                <a:lnTo>
                  <a:pt x="0" y="0"/>
                </a:lnTo>
                <a:lnTo>
                  <a:pt x="0" y="46316"/>
                </a:lnTo>
                <a:lnTo>
                  <a:pt x="0" y="104419"/>
                </a:lnTo>
                <a:lnTo>
                  <a:pt x="9425" y="151029"/>
                </a:lnTo>
                <a:lnTo>
                  <a:pt x="35113" y="189134"/>
                </a:lnTo>
                <a:lnTo>
                  <a:pt x="73182" y="214847"/>
                </a:lnTo>
                <a:lnTo>
                  <a:pt x="119748" y="224282"/>
                </a:lnTo>
                <a:lnTo>
                  <a:pt x="122047" y="224282"/>
                </a:lnTo>
                <a:lnTo>
                  <a:pt x="168612" y="214847"/>
                </a:lnTo>
                <a:lnTo>
                  <a:pt x="206681" y="189134"/>
                </a:lnTo>
                <a:lnTo>
                  <a:pt x="232369" y="151029"/>
                </a:lnTo>
                <a:lnTo>
                  <a:pt x="241795" y="104419"/>
                </a:lnTo>
                <a:lnTo>
                  <a:pt x="241795" y="46316"/>
                </a:lnTo>
                <a:lnTo>
                  <a:pt x="241795" y="0"/>
                </a:lnTo>
                <a:lnTo>
                  <a:pt x="184416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2" name="object 36"/>
          <p:cNvSpPr/>
          <p:nvPr/>
        </p:nvSpPr>
        <p:spPr>
          <a:xfrm>
            <a:off x="1616632" y="2055144"/>
            <a:ext cx="63414" cy="82318"/>
          </a:xfrm>
          <a:custGeom>
            <a:avLst/>
            <a:gdLst/>
            <a:ahLst/>
            <a:cxnLst/>
            <a:rect l="l" t="t" r="r" b="b"/>
            <a:pathLst>
              <a:path w="68580" h="87629">
                <a:moveTo>
                  <a:pt x="0" y="79749"/>
                </a:moveTo>
                <a:lnTo>
                  <a:pt x="11629" y="85461"/>
                </a:lnTo>
                <a:lnTo>
                  <a:pt x="24331" y="87564"/>
                </a:lnTo>
                <a:lnTo>
                  <a:pt x="37231" y="85884"/>
                </a:lnTo>
                <a:lnTo>
                  <a:pt x="49453" y="80244"/>
                </a:lnTo>
                <a:lnTo>
                  <a:pt x="61842" y="67862"/>
                </a:lnTo>
                <a:lnTo>
                  <a:pt x="68314" y="52209"/>
                </a:lnTo>
                <a:lnTo>
                  <a:pt x="68465" y="35271"/>
                </a:lnTo>
                <a:lnTo>
                  <a:pt x="61887" y="19030"/>
                </a:lnTo>
                <a:lnTo>
                  <a:pt x="49515" y="6627"/>
                </a:lnTo>
                <a:lnTo>
                  <a:pt x="33877" y="149"/>
                </a:lnTo>
                <a:lnTo>
                  <a:pt x="16952" y="0"/>
                </a:lnTo>
                <a:lnTo>
                  <a:pt x="723" y="658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3" name="object 37"/>
          <p:cNvSpPr/>
          <p:nvPr/>
        </p:nvSpPr>
        <p:spPr>
          <a:xfrm>
            <a:off x="1620023" y="2075217"/>
            <a:ext cx="39340" cy="39966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0" y="21170"/>
                </a:moveTo>
                <a:lnTo>
                  <a:pt x="1666" y="12939"/>
                </a:lnTo>
                <a:lnTo>
                  <a:pt x="6207" y="6208"/>
                </a:lnTo>
                <a:lnTo>
                  <a:pt x="12933" y="1666"/>
                </a:lnTo>
                <a:lnTo>
                  <a:pt x="21158" y="0"/>
                </a:lnTo>
                <a:lnTo>
                  <a:pt x="29380" y="1666"/>
                </a:lnTo>
                <a:lnTo>
                  <a:pt x="36102" y="6208"/>
                </a:lnTo>
                <a:lnTo>
                  <a:pt x="40639" y="12939"/>
                </a:lnTo>
                <a:lnTo>
                  <a:pt x="42303" y="21170"/>
                </a:lnTo>
                <a:lnTo>
                  <a:pt x="40639" y="29402"/>
                </a:lnTo>
                <a:lnTo>
                  <a:pt x="36102" y="36133"/>
                </a:lnTo>
                <a:lnTo>
                  <a:pt x="29380" y="40675"/>
                </a:lnTo>
                <a:lnTo>
                  <a:pt x="21158" y="42341"/>
                </a:lnTo>
                <a:lnTo>
                  <a:pt x="12933" y="40675"/>
                </a:lnTo>
                <a:lnTo>
                  <a:pt x="6207" y="36133"/>
                </a:lnTo>
                <a:lnTo>
                  <a:pt x="1666" y="29402"/>
                </a:lnTo>
                <a:lnTo>
                  <a:pt x="0" y="2117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object 38"/>
          <p:cNvSpPr/>
          <p:nvPr/>
        </p:nvSpPr>
        <p:spPr>
          <a:xfrm>
            <a:off x="1499129" y="1968216"/>
            <a:ext cx="396921" cy="275587"/>
          </a:xfrm>
          <a:custGeom>
            <a:avLst/>
            <a:gdLst/>
            <a:ahLst/>
            <a:cxnLst/>
            <a:rect l="l" t="t" r="r" b="b"/>
            <a:pathLst>
              <a:path w="429260" h="293370">
                <a:moveTo>
                  <a:pt x="428853" y="293204"/>
                </a:moveTo>
                <a:lnTo>
                  <a:pt x="0" y="293204"/>
                </a:lnTo>
                <a:lnTo>
                  <a:pt x="0" y="0"/>
                </a:lnTo>
                <a:lnTo>
                  <a:pt x="428853" y="0"/>
                </a:lnTo>
                <a:lnTo>
                  <a:pt x="428853" y="293204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5" name="object 39"/>
          <p:cNvSpPr/>
          <p:nvPr/>
        </p:nvSpPr>
        <p:spPr>
          <a:xfrm>
            <a:off x="1697002" y="2243647"/>
            <a:ext cx="0" cy="65020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872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6" name="object 40"/>
          <p:cNvSpPr/>
          <p:nvPr/>
        </p:nvSpPr>
        <p:spPr>
          <a:xfrm>
            <a:off x="1608024" y="2308343"/>
            <a:ext cx="178497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468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object 41"/>
          <p:cNvSpPr/>
          <p:nvPr/>
        </p:nvSpPr>
        <p:spPr>
          <a:xfrm>
            <a:off x="1286165" y="2094115"/>
            <a:ext cx="334682" cy="198040"/>
          </a:xfrm>
          <a:custGeom>
            <a:avLst/>
            <a:gdLst/>
            <a:ahLst/>
            <a:cxnLst/>
            <a:rect l="l" t="t" r="r" b="b"/>
            <a:pathLst>
              <a:path w="361950" h="210820">
                <a:moveTo>
                  <a:pt x="361847" y="1117"/>
                </a:moveTo>
                <a:lnTo>
                  <a:pt x="312750" y="0"/>
                </a:lnTo>
                <a:lnTo>
                  <a:pt x="270100" y="565"/>
                </a:lnTo>
                <a:lnTo>
                  <a:pt x="233333" y="9860"/>
                </a:lnTo>
                <a:lnTo>
                  <a:pt x="201882" y="34929"/>
                </a:lnTo>
                <a:lnTo>
                  <a:pt x="175182" y="82817"/>
                </a:lnTo>
                <a:lnTo>
                  <a:pt x="167489" y="107905"/>
                </a:lnTo>
                <a:lnTo>
                  <a:pt x="161349" y="133651"/>
                </a:lnTo>
                <a:lnTo>
                  <a:pt x="153222" y="158497"/>
                </a:lnTo>
                <a:lnTo>
                  <a:pt x="139571" y="180886"/>
                </a:lnTo>
                <a:lnTo>
                  <a:pt x="118986" y="198297"/>
                </a:lnTo>
                <a:lnTo>
                  <a:pt x="94226" y="208393"/>
                </a:lnTo>
                <a:lnTo>
                  <a:pt x="67694" y="210198"/>
                </a:lnTo>
                <a:lnTo>
                  <a:pt x="41794" y="202743"/>
                </a:lnTo>
                <a:lnTo>
                  <a:pt x="20658" y="186443"/>
                </a:lnTo>
                <a:lnTo>
                  <a:pt x="6650" y="164004"/>
                </a:lnTo>
                <a:lnTo>
                  <a:pt x="0" y="138113"/>
                </a:lnTo>
                <a:lnTo>
                  <a:pt x="938" y="111455"/>
                </a:lnTo>
              </a:path>
            </a:pathLst>
          </a:custGeom>
          <a:ln w="15874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object 42"/>
          <p:cNvSpPr/>
          <p:nvPr/>
        </p:nvSpPr>
        <p:spPr>
          <a:xfrm>
            <a:off x="1218438" y="1968536"/>
            <a:ext cx="39340" cy="39966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1145" y="0"/>
                </a:moveTo>
                <a:lnTo>
                  <a:pt x="12917" y="1662"/>
                </a:lnTo>
                <a:lnTo>
                  <a:pt x="6196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6" y="36118"/>
                </a:lnTo>
                <a:lnTo>
                  <a:pt x="12917" y="40653"/>
                </a:lnTo>
                <a:lnTo>
                  <a:pt x="21145" y="42316"/>
                </a:lnTo>
                <a:lnTo>
                  <a:pt x="29380" y="40653"/>
                </a:lnTo>
                <a:lnTo>
                  <a:pt x="36106" y="36118"/>
                </a:lnTo>
                <a:lnTo>
                  <a:pt x="40640" y="29393"/>
                </a:lnTo>
                <a:lnTo>
                  <a:pt x="42303" y="21158"/>
                </a:lnTo>
                <a:lnTo>
                  <a:pt x="40640" y="12923"/>
                </a:lnTo>
                <a:lnTo>
                  <a:pt x="36106" y="6197"/>
                </a:lnTo>
                <a:lnTo>
                  <a:pt x="29380" y="1662"/>
                </a:lnTo>
                <a:lnTo>
                  <a:pt x="211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9" name="object 43"/>
          <p:cNvSpPr/>
          <p:nvPr/>
        </p:nvSpPr>
        <p:spPr>
          <a:xfrm>
            <a:off x="1316978" y="1968536"/>
            <a:ext cx="39340" cy="39966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1145" y="0"/>
                </a:moveTo>
                <a:lnTo>
                  <a:pt x="12917" y="1662"/>
                </a:lnTo>
                <a:lnTo>
                  <a:pt x="6196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6" y="36118"/>
                </a:lnTo>
                <a:lnTo>
                  <a:pt x="12917" y="40653"/>
                </a:lnTo>
                <a:lnTo>
                  <a:pt x="21145" y="42316"/>
                </a:lnTo>
                <a:lnTo>
                  <a:pt x="29380" y="40653"/>
                </a:lnTo>
                <a:lnTo>
                  <a:pt x="36106" y="36118"/>
                </a:lnTo>
                <a:lnTo>
                  <a:pt x="40640" y="29393"/>
                </a:lnTo>
                <a:lnTo>
                  <a:pt x="42303" y="21158"/>
                </a:lnTo>
                <a:lnTo>
                  <a:pt x="40640" y="12923"/>
                </a:lnTo>
                <a:lnTo>
                  <a:pt x="36106" y="6197"/>
                </a:lnTo>
                <a:lnTo>
                  <a:pt x="29380" y="1662"/>
                </a:lnTo>
                <a:lnTo>
                  <a:pt x="211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2645569" y="1653003"/>
            <a:ext cx="1310546" cy="1537200"/>
          </a:xfrm>
          <a:custGeom>
            <a:avLst/>
            <a:gdLst/>
            <a:ahLst/>
            <a:cxnLst/>
            <a:rect l="l" t="t" r="r" b="b"/>
            <a:pathLst>
              <a:path w="1417320" h="1636395">
                <a:moveTo>
                  <a:pt x="708545" y="0"/>
                </a:moveTo>
                <a:lnTo>
                  <a:pt x="0" y="409066"/>
                </a:lnTo>
                <a:lnTo>
                  <a:pt x="0" y="1227239"/>
                </a:lnTo>
                <a:lnTo>
                  <a:pt x="708545" y="1636318"/>
                </a:lnTo>
                <a:lnTo>
                  <a:pt x="1417091" y="1227239"/>
                </a:lnTo>
                <a:lnTo>
                  <a:pt x="1417091" y="409066"/>
                </a:lnTo>
                <a:lnTo>
                  <a:pt x="708545" y="0"/>
                </a:lnTo>
                <a:close/>
              </a:path>
            </a:pathLst>
          </a:custGeom>
          <a:solidFill>
            <a:srgbClr val="D1D3D4"/>
          </a:solidFill>
          <a:ln w="3810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2" name="object 33"/>
          <p:cNvSpPr txBox="1"/>
          <p:nvPr/>
        </p:nvSpPr>
        <p:spPr>
          <a:xfrm>
            <a:off x="2811473" y="2345260"/>
            <a:ext cx="9758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800" dirty="0" smtClean="0">
                <a:solidFill>
                  <a:srgbClr val="E11A22"/>
                </a:solidFill>
                <a:latin typeface="Gotham Medium"/>
                <a:cs typeface="Gotham Medium"/>
              </a:rPr>
              <a:t>Quantify</a:t>
            </a:r>
            <a:endParaRPr sz="1800" dirty="0">
              <a:solidFill>
                <a:prstClr val="black"/>
              </a:solidFill>
              <a:latin typeface="Gotham Medium"/>
              <a:cs typeface="Gotham Medium"/>
            </a:endParaRPr>
          </a:p>
        </p:txBody>
      </p:sp>
      <p:sp>
        <p:nvSpPr>
          <p:cNvPr id="23" name="object 77"/>
          <p:cNvSpPr/>
          <p:nvPr/>
        </p:nvSpPr>
        <p:spPr>
          <a:xfrm>
            <a:off x="3393242" y="2138915"/>
            <a:ext cx="197286" cy="161057"/>
          </a:xfrm>
          <a:custGeom>
            <a:avLst/>
            <a:gdLst/>
            <a:ahLst/>
            <a:cxnLst/>
            <a:rect l="l" t="t" r="r" b="b"/>
            <a:pathLst>
              <a:path w="213360" h="171450">
                <a:moveTo>
                  <a:pt x="74053" y="0"/>
                </a:moveTo>
                <a:lnTo>
                  <a:pt x="199288" y="94678"/>
                </a:lnTo>
                <a:lnTo>
                  <a:pt x="213233" y="119646"/>
                </a:lnTo>
                <a:lnTo>
                  <a:pt x="213171" y="127029"/>
                </a:lnTo>
                <a:lnTo>
                  <a:pt x="192913" y="159448"/>
                </a:lnTo>
                <a:lnTo>
                  <a:pt x="167741" y="171208"/>
                </a:lnTo>
                <a:lnTo>
                  <a:pt x="160603" y="170750"/>
                </a:lnTo>
                <a:lnTo>
                  <a:pt x="153763" y="168892"/>
                </a:lnTo>
                <a:lnTo>
                  <a:pt x="147426" y="165713"/>
                </a:lnTo>
                <a:lnTo>
                  <a:pt x="141795" y="161290"/>
                </a:lnTo>
                <a:lnTo>
                  <a:pt x="0" y="24663"/>
                </a:lnTo>
              </a:path>
            </a:pathLst>
          </a:custGeom>
          <a:ln w="14808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4" name="object 78"/>
          <p:cNvSpPr/>
          <p:nvPr/>
        </p:nvSpPr>
        <p:spPr>
          <a:xfrm>
            <a:off x="3206612" y="1938742"/>
            <a:ext cx="236625" cy="240392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213326" y="32623"/>
                </a:moveTo>
                <a:lnTo>
                  <a:pt x="243626" y="73397"/>
                </a:lnTo>
                <a:lnTo>
                  <a:pt x="255539" y="120980"/>
                </a:lnTo>
                <a:lnTo>
                  <a:pt x="248743" y="169558"/>
                </a:lnTo>
                <a:lnTo>
                  <a:pt x="222915" y="213318"/>
                </a:lnTo>
                <a:lnTo>
                  <a:pt x="182147" y="243633"/>
                </a:lnTo>
                <a:lnTo>
                  <a:pt x="134569" y="255544"/>
                </a:lnTo>
                <a:lnTo>
                  <a:pt x="85992" y="248746"/>
                </a:lnTo>
                <a:lnTo>
                  <a:pt x="42232" y="222932"/>
                </a:lnTo>
                <a:lnTo>
                  <a:pt x="11915" y="182157"/>
                </a:lnTo>
                <a:lnTo>
                  <a:pt x="0" y="134573"/>
                </a:lnTo>
                <a:lnTo>
                  <a:pt x="6793" y="85992"/>
                </a:lnTo>
                <a:lnTo>
                  <a:pt x="32605" y="42224"/>
                </a:lnTo>
                <a:lnTo>
                  <a:pt x="73385" y="11909"/>
                </a:lnTo>
                <a:lnTo>
                  <a:pt x="120970" y="0"/>
                </a:lnTo>
                <a:lnTo>
                  <a:pt x="169553" y="6802"/>
                </a:lnTo>
                <a:lnTo>
                  <a:pt x="213326" y="32623"/>
                </a:lnTo>
                <a:close/>
              </a:path>
            </a:pathLst>
          </a:custGeom>
          <a:ln w="14808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5" name="object 79"/>
          <p:cNvSpPr/>
          <p:nvPr/>
        </p:nvSpPr>
        <p:spPr>
          <a:xfrm>
            <a:off x="3328817" y="2025770"/>
            <a:ext cx="71634" cy="110950"/>
          </a:xfrm>
          <a:custGeom>
            <a:avLst/>
            <a:gdLst/>
            <a:ahLst/>
            <a:cxnLst/>
            <a:rect l="l" t="t" r="r" b="b"/>
            <a:pathLst>
              <a:path w="77470" h="118110">
                <a:moveTo>
                  <a:pt x="70434" y="0"/>
                </a:moveTo>
                <a:lnTo>
                  <a:pt x="77333" y="22848"/>
                </a:lnTo>
                <a:lnTo>
                  <a:pt x="77457" y="46580"/>
                </a:lnTo>
                <a:lnTo>
                  <a:pt x="70723" y="69612"/>
                </a:lnTo>
                <a:lnTo>
                  <a:pt x="57048" y="90360"/>
                </a:lnTo>
                <a:lnTo>
                  <a:pt x="44678" y="101629"/>
                </a:lnTo>
                <a:lnTo>
                  <a:pt x="30738" y="109948"/>
                </a:lnTo>
                <a:lnTo>
                  <a:pt x="15691" y="115293"/>
                </a:lnTo>
                <a:lnTo>
                  <a:pt x="0" y="117640"/>
                </a:lnTo>
              </a:path>
            </a:pathLst>
          </a:custGeom>
          <a:ln w="14808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6" name="object 80"/>
          <p:cNvSpPr/>
          <p:nvPr/>
        </p:nvSpPr>
        <p:spPr>
          <a:xfrm>
            <a:off x="3048200" y="1918039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95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81"/>
          <p:cNvSpPr/>
          <p:nvPr/>
        </p:nvSpPr>
        <p:spPr>
          <a:xfrm>
            <a:off x="3048200" y="1977451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95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8" name="object 82"/>
          <p:cNvSpPr/>
          <p:nvPr/>
        </p:nvSpPr>
        <p:spPr>
          <a:xfrm>
            <a:off x="3106682" y="1918039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95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9" name="object 83"/>
          <p:cNvSpPr/>
          <p:nvPr/>
        </p:nvSpPr>
        <p:spPr>
          <a:xfrm>
            <a:off x="3165174" y="1977451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95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0" name="object 84"/>
          <p:cNvSpPr/>
          <p:nvPr/>
        </p:nvSpPr>
        <p:spPr>
          <a:xfrm>
            <a:off x="3106682" y="2036876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95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1" name="object 85"/>
          <p:cNvSpPr/>
          <p:nvPr/>
        </p:nvSpPr>
        <p:spPr>
          <a:xfrm>
            <a:off x="3106682" y="2096288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95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2" name="object 86"/>
          <p:cNvSpPr/>
          <p:nvPr/>
        </p:nvSpPr>
        <p:spPr>
          <a:xfrm>
            <a:off x="3048200" y="2096288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95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3" name="object 87"/>
          <p:cNvSpPr/>
          <p:nvPr/>
        </p:nvSpPr>
        <p:spPr>
          <a:xfrm>
            <a:off x="3106693" y="2155706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82" y="0"/>
                </a:lnTo>
              </a:path>
            </a:pathLst>
          </a:custGeom>
          <a:ln w="28282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4" name="object 88"/>
          <p:cNvSpPr/>
          <p:nvPr/>
        </p:nvSpPr>
        <p:spPr>
          <a:xfrm>
            <a:off x="3048200" y="2215118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82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5" name="object 89"/>
          <p:cNvSpPr/>
          <p:nvPr/>
        </p:nvSpPr>
        <p:spPr>
          <a:xfrm>
            <a:off x="3165174" y="2215118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82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6" name="object 90"/>
          <p:cNvSpPr/>
          <p:nvPr/>
        </p:nvSpPr>
        <p:spPr>
          <a:xfrm>
            <a:off x="3106682" y="2274530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82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7" name="object 91"/>
          <p:cNvSpPr/>
          <p:nvPr/>
        </p:nvSpPr>
        <p:spPr>
          <a:xfrm>
            <a:off x="3282149" y="2215118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82" y="0"/>
                </a:lnTo>
              </a:path>
            </a:pathLst>
          </a:custGeom>
          <a:ln w="28282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8" name="object 92"/>
          <p:cNvSpPr/>
          <p:nvPr/>
        </p:nvSpPr>
        <p:spPr>
          <a:xfrm>
            <a:off x="3282137" y="2274530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82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9" name="object 93"/>
          <p:cNvSpPr/>
          <p:nvPr/>
        </p:nvSpPr>
        <p:spPr>
          <a:xfrm>
            <a:off x="3340630" y="2274530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82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40" name="object 94"/>
          <p:cNvSpPr/>
          <p:nvPr/>
        </p:nvSpPr>
        <p:spPr>
          <a:xfrm>
            <a:off x="3399112" y="2274530"/>
            <a:ext cx="26422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95" y="0"/>
                </a:lnTo>
              </a:path>
            </a:pathLst>
          </a:custGeom>
          <a:ln w="28282">
            <a:solidFill>
              <a:srgbClr val="231F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800" dirty="0">
              <a:solidFill>
                <a:prstClr val="black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866816" y="1938742"/>
            <a:ext cx="530155" cy="371500"/>
            <a:chOff x="7921255" y="454066"/>
            <a:chExt cx="454837" cy="350481"/>
          </a:xfrm>
        </p:grpSpPr>
        <p:sp>
          <p:nvSpPr>
            <p:cNvPr id="42" name="object 4"/>
            <p:cNvSpPr/>
            <p:nvPr/>
          </p:nvSpPr>
          <p:spPr>
            <a:xfrm>
              <a:off x="7921255" y="704755"/>
              <a:ext cx="99792" cy="99792"/>
            </a:xfrm>
            <a:custGeom>
              <a:avLst/>
              <a:gdLst/>
              <a:ahLst/>
              <a:cxnLst/>
              <a:rect l="l" t="t" r="r" b="b"/>
              <a:pathLst>
                <a:path w="130810" h="130809">
                  <a:moveTo>
                    <a:pt x="130543" y="65290"/>
                  </a:moveTo>
                  <a:lnTo>
                    <a:pt x="125415" y="90715"/>
                  </a:lnTo>
                  <a:lnTo>
                    <a:pt x="111431" y="111472"/>
                  </a:lnTo>
                  <a:lnTo>
                    <a:pt x="90686" y="125464"/>
                  </a:lnTo>
                  <a:lnTo>
                    <a:pt x="65277" y="130594"/>
                  </a:lnTo>
                  <a:lnTo>
                    <a:pt x="39872" y="125464"/>
                  </a:lnTo>
                  <a:lnTo>
                    <a:pt x="19123" y="111472"/>
                  </a:lnTo>
                  <a:lnTo>
                    <a:pt x="5131" y="90715"/>
                  </a:lnTo>
                  <a:lnTo>
                    <a:pt x="0" y="65290"/>
                  </a:lnTo>
                  <a:lnTo>
                    <a:pt x="5131" y="39878"/>
                  </a:lnTo>
                  <a:lnTo>
                    <a:pt x="19123" y="19124"/>
                  </a:lnTo>
                  <a:lnTo>
                    <a:pt x="39872" y="5131"/>
                  </a:lnTo>
                  <a:lnTo>
                    <a:pt x="65277" y="0"/>
                  </a:lnTo>
                  <a:lnTo>
                    <a:pt x="90686" y="5131"/>
                  </a:lnTo>
                  <a:lnTo>
                    <a:pt x="111431" y="19124"/>
                  </a:lnTo>
                  <a:lnTo>
                    <a:pt x="125415" y="39878"/>
                  </a:lnTo>
                  <a:lnTo>
                    <a:pt x="130543" y="65290"/>
                  </a:lnTo>
                  <a:close/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43" name="object 5"/>
            <p:cNvSpPr/>
            <p:nvPr/>
          </p:nvSpPr>
          <p:spPr>
            <a:xfrm>
              <a:off x="8028130" y="591410"/>
              <a:ext cx="337159" cy="163251"/>
            </a:xfrm>
            <a:custGeom>
              <a:avLst/>
              <a:gdLst/>
              <a:ahLst/>
              <a:cxnLst/>
              <a:rect l="l" t="t" r="r" b="b"/>
              <a:pathLst>
                <a:path w="441960" h="213995">
                  <a:moveTo>
                    <a:pt x="0" y="213867"/>
                  </a:moveTo>
                  <a:lnTo>
                    <a:pt x="103454" y="213867"/>
                  </a:lnTo>
                  <a:lnTo>
                    <a:pt x="103454" y="0"/>
                  </a:lnTo>
                  <a:lnTo>
                    <a:pt x="441490" y="0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44" name="object 6"/>
            <p:cNvSpPr/>
            <p:nvPr/>
          </p:nvSpPr>
          <p:spPr>
            <a:xfrm>
              <a:off x="8179357" y="660711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0" y="0"/>
                  </a:moveTo>
                  <a:lnTo>
                    <a:pt x="96342" y="96380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45" name="object 7"/>
            <p:cNvSpPr/>
            <p:nvPr/>
          </p:nvSpPr>
          <p:spPr>
            <a:xfrm>
              <a:off x="8179357" y="660711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96342" y="0"/>
                  </a:moveTo>
                  <a:lnTo>
                    <a:pt x="0" y="96380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46" name="object 8"/>
            <p:cNvSpPr/>
            <p:nvPr/>
          </p:nvSpPr>
          <p:spPr>
            <a:xfrm>
              <a:off x="8179357" y="454066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0" y="0"/>
                  </a:moveTo>
                  <a:lnTo>
                    <a:pt x="96342" y="96393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47" name="object 9"/>
            <p:cNvSpPr/>
            <p:nvPr/>
          </p:nvSpPr>
          <p:spPr>
            <a:xfrm>
              <a:off x="8179357" y="454066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96342" y="0"/>
                  </a:moveTo>
                  <a:lnTo>
                    <a:pt x="0" y="96393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48" name="object 10"/>
            <p:cNvSpPr/>
            <p:nvPr/>
          </p:nvSpPr>
          <p:spPr>
            <a:xfrm>
              <a:off x="7947589" y="527601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0" y="0"/>
                  </a:moveTo>
                  <a:lnTo>
                    <a:pt x="96354" y="96405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49" name="object 11"/>
            <p:cNvSpPr/>
            <p:nvPr/>
          </p:nvSpPr>
          <p:spPr>
            <a:xfrm>
              <a:off x="7947589" y="527601"/>
              <a:ext cx="73632" cy="73632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96354" y="0"/>
                  </a:moveTo>
                  <a:lnTo>
                    <a:pt x="0" y="96405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50" name="object 12"/>
            <p:cNvSpPr/>
            <p:nvPr/>
          </p:nvSpPr>
          <p:spPr>
            <a:xfrm>
              <a:off x="8332009" y="550718"/>
              <a:ext cx="44083" cy="41176"/>
            </a:xfrm>
            <a:custGeom>
              <a:avLst/>
              <a:gdLst/>
              <a:ahLst/>
              <a:cxnLst/>
              <a:rect l="l" t="t" r="r" b="b"/>
              <a:pathLst>
                <a:path w="57785" h="53975">
                  <a:moveTo>
                    <a:pt x="0" y="0"/>
                  </a:moveTo>
                  <a:lnTo>
                    <a:pt x="57238" y="53873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51" name="object 13"/>
            <p:cNvSpPr/>
            <p:nvPr/>
          </p:nvSpPr>
          <p:spPr>
            <a:xfrm>
              <a:off x="8332009" y="591816"/>
              <a:ext cx="44083" cy="41176"/>
            </a:xfrm>
            <a:custGeom>
              <a:avLst/>
              <a:gdLst/>
              <a:ahLst/>
              <a:cxnLst/>
              <a:rect l="l" t="t" r="r" b="b"/>
              <a:pathLst>
                <a:path w="57785" h="53975">
                  <a:moveTo>
                    <a:pt x="0" y="53873"/>
                  </a:moveTo>
                  <a:lnTo>
                    <a:pt x="57238" y="0"/>
                  </a:lnTo>
                </a:path>
              </a:pathLst>
            </a:custGeom>
            <a:ln w="1587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997036" y="3949236"/>
            <a:ext cx="7247371" cy="71366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</a:rPr>
              <a:t>Holistic integration with Enterprise Risk Management (ERM) framework: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</a:rPr>
              <a:t>appetite, financing, and insurance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7036" y="4777198"/>
            <a:ext cx="7247371" cy="7122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Includes harmonized input from Compliance, Legal, Finance,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HR, BUs, Internal Audit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+ Cybersecurity and IT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4" name="object 14"/>
          <p:cNvSpPr/>
          <p:nvPr/>
        </p:nvSpPr>
        <p:spPr>
          <a:xfrm>
            <a:off x="6302542" y="1626925"/>
            <a:ext cx="1309673" cy="1537199"/>
          </a:xfrm>
          <a:custGeom>
            <a:avLst/>
            <a:gdLst/>
            <a:ahLst/>
            <a:cxnLst/>
            <a:rect l="l" t="t" r="r" b="b"/>
            <a:pathLst>
              <a:path w="1417320" h="1636395">
                <a:moveTo>
                  <a:pt x="708545" y="0"/>
                </a:moveTo>
                <a:lnTo>
                  <a:pt x="0" y="409067"/>
                </a:lnTo>
                <a:lnTo>
                  <a:pt x="0" y="1227239"/>
                </a:lnTo>
                <a:lnTo>
                  <a:pt x="708545" y="1636318"/>
                </a:lnTo>
                <a:lnTo>
                  <a:pt x="1417091" y="1227239"/>
                </a:lnTo>
                <a:lnTo>
                  <a:pt x="1417091" y="409067"/>
                </a:lnTo>
                <a:lnTo>
                  <a:pt x="708545" y="0"/>
                </a:lnTo>
                <a:close/>
              </a:path>
            </a:pathLst>
          </a:custGeom>
          <a:solidFill>
            <a:srgbClr val="D1D3D4"/>
          </a:solidFill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31" dirty="0">
              <a:solidFill>
                <a:prstClr val="black"/>
              </a:solidFill>
            </a:endParaRPr>
          </a:p>
        </p:txBody>
      </p:sp>
      <p:sp>
        <p:nvSpPr>
          <p:cNvPr id="55" name="object 31"/>
          <p:cNvSpPr txBox="1"/>
          <p:nvPr/>
        </p:nvSpPr>
        <p:spPr>
          <a:xfrm>
            <a:off x="6434127" y="2347719"/>
            <a:ext cx="10360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spc="-5" dirty="0" smtClean="0">
                <a:solidFill>
                  <a:srgbClr val="E11B22"/>
                </a:solidFill>
                <a:latin typeface="Gotham Medium"/>
                <a:cs typeface="Gotham Medium"/>
              </a:rPr>
              <a:t>Respond</a:t>
            </a:r>
            <a:endParaRPr sz="1800" dirty="0">
              <a:solidFill>
                <a:srgbClr val="E11B22"/>
              </a:solidFill>
              <a:latin typeface="Gotham Medium"/>
              <a:cs typeface="Gotham Medium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687477" y="1908220"/>
            <a:ext cx="555374" cy="388987"/>
            <a:chOff x="7372843" y="1409861"/>
            <a:chExt cx="458504" cy="324564"/>
          </a:xfrm>
        </p:grpSpPr>
        <p:sp>
          <p:nvSpPr>
            <p:cNvPr id="57" name="object 57"/>
            <p:cNvSpPr/>
            <p:nvPr/>
          </p:nvSpPr>
          <p:spPr>
            <a:xfrm>
              <a:off x="7433867" y="1453033"/>
              <a:ext cx="49411" cy="238337"/>
            </a:xfrm>
            <a:custGeom>
              <a:avLst/>
              <a:gdLst/>
              <a:ahLst/>
              <a:cxnLst/>
              <a:rect l="l" t="t" r="r" b="b"/>
              <a:pathLst>
                <a:path w="64769" h="312420">
                  <a:moveTo>
                    <a:pt x="64541" y="311861"/>
                  </a:moveTo>
                  <a:lnTo>
                    <a:pt x="36304" y="277258"/>
                  </a:lnTo>
                  <a:lnTo>
                    <a:pt x="16135" y="238904"/>
                  </a:lnTo>
                  <a:lnTo>
                    <a:pt x="4033" y="198041"/>
                  </a:lnTo>
                  <a:lnTo>
                    <a:pt x="0" y="155924"/>
                  </a:lnTo>
                  <a:lnTo>
                    <a:pt x="4033" y="113806"/>
                  </a:lnTo>
                  <a:lnTo>
                    <a:pt x="16135" y="72943"/>
                  </a:lnTo>
                  <a:lnTo>
                    <a:pt x="36304" y="34589"/>
                  </a:lnTo>
                  <a:lnTo>
                    <a:pt x="64541" y="0"/>
                  </a:lnTo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372843" y="1409861"/>
              <a:ext cx="67335" cy="324564"/>
            </a:xfrm>
            <a:custGeom>
              <a:avLst/>
              <a:gdLst/>
              <a:ahLst/>
              <a:cxnLst/>
              <a:rect l="l" t="t" r="r" b="b"/>
              <a:pathLst>
                <a:path w="88264" h="425450">
                  <a:moveTo>
                    <a:pt x="87968" y="0"/>
                  </a:moveTo>
                  <a:lnTo>
                    <a:pt x="56300" y="37250"/>
                  </a:lnTo>
                  <a:lnTo>
                    <a:pt x="31670" y="78003"/>
                  </a:lnTo>
                  <a:lnTo>
                    <a:pt x="14076" y="121381"/>
                  </a:lnTo>
                  <a:lnTo>
                    <a:pt x="3519" y="166510"/>
                  </a:lnTo>
                  <a:lnTo>
                    <a:pt x="0" y="212515"/>
                  </a:lnTo>
                  <a:lnTo>
                    <a:pt x="3517" y="258520"/>
                  </a:lnTo>
                  <a:lnTo>
                    <a:pt x="14073" y="303649"/>
                  </a:lnTo>
                  <a:lnTo>
                    <a:pt x="31666" y="347027"/>
                  </a:lnTo>
                  <a:lnTo>
                    <a:pt x="56298" y="387780"/>
                  </a:lnTo>
                  <a:lnTo>
                    <a:pt x="87968" y="425030"/>
                  </a:lnTo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720849" y="1453033"/>
              <a:ext cx="49411" cy="238337"/>
            </a:xfrm>
            <a:custGeom>
              <a:avLst/>
              <a:gdLst/>
              <a:ahLst/>
              <a:cxnLst/>
              <a:rect l="l" t="t" r="r" b="b"/>
              <a:pathLst>
                <a:path w="64769" h="312420">
                  <a:moveTo>
                    <a:pt x="25" y="0"/>
                  </a:moveTo>
                  <a:lnTo>
                    <a:pt x="28262" y="34593"/>
                  </a:lnTo>
                  <a:lnTo>
                    <a:pt x="48431" y="72947"/>
                  </a:lnTo>
                  <a:lnTo>
                    <a:pt x="60531" y="113808"/>
                  </a:lnTo>
                  <a:lnTo>
                    <a:pt x="64563" y="155924"/>
                  </a:lnTo>
                  <a:lnTo>
                    <a:pt x="60526" y="198039"/>
                  </a:lnTo>
                  <a:lnTo>
                    <a:pt x="48420" y="238901"/>
                  </a:lnTo>
                  <a:lnTo>
                    <a:pt x="28245" y="277255"/>
                  </a:lnTo>
                  <a:lnTo>
                    <a:pt x="0" y="311848"/>
                  </a:lnTo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764012" y="1409861"/>
              <a:ext cx="67335" cy="324564"/>
            </a:xfrm>
            <a:custGeom>
              <a:avLst/>
              <a:gdLst/>
              <a:ahLst/>
              <a:cxnLst/>
              <a:rect l="l" t="t" r="r" b="b"/>
              <a:pathLst>
                <a:path w="88264" h="425450">
                  <a:moveTo>
                    <a:pt x="0" y="425030"/>
                  </a:moveTo>
                  <a:lnTo>
                    <a:pt x="31667" y="387780"/>
                  </a:lnTo>
                  <a:lnTo>
                    <a:pt x="56298" y="347029"/>
                  </a:lnTo>
                  <a:lnTo>
                    <a:pt x="73894" y="303651"/>
                  </a:lnTo>
                  <a:lnTo>
                    <a:pt x="84452" y="258523"/>
                  </a:lnTo>
                  <a:lnTo>
                    <a:pt x="87972" y="212520"/>
                  </a:lnTo>
                  <a:lnTo>
                    <a:pt x="84455" y="166516"/>
                  </a:lnTo>
                  <a:lnTo>
                    <a:pt x="73900" y="121387"/>
                  </a:lnTo>
                  <a:lnTo>
                    <a:pt x="56306" y="78007"/>
                  </a:lnTo>
                  <a:lnTo>
                    <a:pt x="31672" y="37253"/>
                  </a:lnTo>
                  <a:lnTo>
                    <a:pt x="0" y="0"/>
                  </a:lnTo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502582" y="1500826"/>
              <a:ext cx="28581" cy="142421"/>
            </a:xfrm>
            <a:custGeom>
              <a:avLst/>
              <a:gdLst/>
              <a:ahLst/>
              <a:cxnLst/>
              <a:rect l="l" t="t" r="r" b="b"/>
              <a:pathLst>
                <a:path w="37464" h="186689">
                  <a:moveTo>
                    <a:pt x="37078" y="186562"/>
                  </a:moveTo>
                  <a:lnTo>
                    <a:pt x="12359" y="152325"/>
                  </a:lnTo>
                  <a:lnTo>
                    <a:pt x="0" y="113475"/>
                  </a:lnTo>
                  <a:lnTo>
                    <a:pt x="0" y="73087"/>
                  </a:lnTo>
                  <a:lnTo>
                    <a:pt x="12359" y="34237"/>
                  </a:lnTo>
                  <a:lnTo>
                    <a:pt x="37078" y="0"/>
                  </a:lnTo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433867" y="1453033"/>
              <a:ext cx="49411" cy="238337"/>
            </a:xfrm>
            <a:custGeom>
              <a:avLst/>
              <a:gdLst/>
              <a:ahLst/>
              <a:cxnLst/>
              <a:rect l="l" t="t" r="r" b="b"/>
              <a:pathLst>
                <a:path w="64769" h="312420">
                  <a:moveTo>
                    <a:pt x="64541" y="0"/>
                  </a:moveTo>
                  <a:lnTo>
                    <a:pt x="36304" y="34589"/>
                  </a:lnTo>
                  <a:lnTo>
                    <a:pt x="16135" y="72943"/>
                  </a:lnTo>
                  <a:lnTo>
                    <a:pt x="4033" y="113806"/>
                  </a:lnTo>
                  <a:lnTo>
                    <a:pt x="0" y="155924"/>
                  </a:lnTo>
                  <a:lnTo>
                    <a:pt x="4033" y="198041"/>
                  </a:lnTo>
                  <a:lnTo>
                    <a:pt x="16135" y="238904"/>
                  </a:lnTo>
                  <a:lnTo>
                    <a:pt x="36304" y="277258"/>
                  </a:lnTo>
                  <a:lnTo>
                    <a:pt x="64541" y="311848"/>
                  </a:lnTo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673105" y="1500826"/>
              <a:ext cx="28581" cy="142421"/>
            </a:xfrm>
            <a:custGeom>
              <a:avLst/>
              <a:gdLst/>
              <a:ahLst/>
              <a:cxnLst/>
              <a:rect l="l" t="t" r="r" b="b"/>
              <a:pathLst>
                <a:path w="37464" h="186689">
                  <a:moveTo>
                    <a:pt x="0" y="0"/>
                  </a:moveTo>
                  <a:lnTo>
                    <a:pt x="24713" y="34236"/>
                  </a:lnTo>
                  <a:lnTo>
                    <a:pt x="37069" y="73084"/>
                  </a:lnTo>
                  <a:lnTo>
                    <a:pt x="37069" y="113469"/>
                  </a:lnTo>
                  <a:lnTo>
                    <a:pt x="24713" y="152320"/>
                  </a:lnTo>
                  <a:lnTo>
                    <a:pt x="0" y="186562"/>
                  </a:lnTo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7720849" y="1453033"/>
              <a:ext cx="49411" cy="238337"/>
            </a:xfrm>
            <a:custGeom>
              <a:avLst/>
              <a:gdLst/>
              <a:ahLst/>
              <a:cxnLst/>
              <a:rect l="l" t="t" r="r" b="b"/>
              <a:pathLst>
                <a:path w="64769" h="312420">
                  <a:moveTo>
                    <a:pt x="0" y="311848"/>
                  </a:moveTo>
                  <a:lnTo>
                    <a:pt x="28245" y="277255"/>
                  </a:lnTo>
                  <a:lnTo>
                    <a:pt x="48420" y="238901"/>
                  </a:lnTo>
                  <a:lnTo>
                    <a:pt x="60526" y="198039"/>
                  </a:lnTo>
                  <a:lnTo>
                    <a:pt x="64563" y="155924"/>
                  </a:lnTo>
                  <a:lnTo>
                    <a:pt x="60531" y="113808"/>
                  </a:lnTo>
                  <a:lnTo>
                    <a:pt x="48431" y="72947"/>
                  </a:lnTo>
                  <a:lnTo>
                    <a:pt x="28262" y="34593"/>
                  </a:lnTo>
                  <a:lnTo>
                    <a:pt x="25" y="0"/>
                  </a:lnTo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562046" y="1531945"/>
              <a:ext cx="79930" cy="79930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698" y="52374"/>
                  </a:moveTo>
                  <a:lnTo>
                    <a:pt x="100585" y="72770"/>
                  </a:lnTo>
                  <a:lnTo>
                    <a:pt x="89368" y="89422"/>
                  </a:lnTo>
                  <a:lnTo>
                    <a:pt x="72728" y="100646"/>
                  </a:lnTo>
                  <a:lnTo>
                    <a:pt x="52349" y="104762"/>
                  </a:lnTo>
                  <a:lnTo>
                    <a:pt x="31975" y="100646"/>
                  </a:lnTo>
                  <a:lnTo>
                    <a:pt x="15335" y="89422"/>
                  </a:lnTo>
                  <a:lnTo>
                    <a:pt x="4114" y="72770"/>
                  </a:lnTo>
                  <a:lnTo>
                    <a:pt x="0" y="52374"/>
                  </a:lnTo>
                  <a:lnTo>
                    <a:pt x="4114" y="31986"/>
                  </a:lnTo>
                  <a:lnTo>
                    <a:pt x="15335" y="15338"/>
                  </a:lnTo>
                  <a:lnTo>
                    <a:pt x="31975" y="4115"/>
                  </a:lnTo>
                  <a:lnTo>
                    <a:pt x="52349" y="0"/>
                  </a:lnTo>
                  <a:lnTo>
                    <a:pt x="72728" y="4115"/>
                  </a:lnTo>
                  <a:lnTo>
                    <a:pt x="89368" y="15338"/>
                  </a:lnTo>
                  <a:lnTo>
                    <a:pt x="100585" y="31986"/>
                  </a:lnTo>
                  <a:lnTo>
                    <a:pt x="104698" y="52374"/>
                  </a:lnTo>
                  <a:close/>
                </a:path>
              </a:pathLst>
            </a:custGeom>
            <a:ln w="18503">
              <a:solidFill>
                <a:srgbClr val="21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0586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171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11757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2342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2928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23514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94099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64685" algn="l" defTabSz="1141171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31" dirty="0">
                <a:solidFill>
                  <a:prstClr val="black"/>
                </a:solidFill>
              </a:endParaRPr>
            </a:p>
          </p:txBody>
        </p:sp>
      </p:grpSp>
      <p:sp>
        <p:nvSpPr>
          <p:cNvPr id="66" name="CasellaDiTesto 1"/>
          <p:cNvSpPr txBox="1"/>
          <p:nvPr/>
        </p:nvSpPr>
        <p:spPr>
          <a:xfrm>
            <a:off x="1001736" y="213854"/>
            <a:ext cx="8142264" cy="793039"/>
          </a:xfrm>
          <a:prstGeom prst="rect">
            <a:avLst/>
          </a:prstGeom>
          <a:noFill/>
        </p:spPr>
        <p:txBody>
          <a:bodyPr wrap="square" lIns="80138" tIns="40069" rIns="80138" bIns="40069" rtlCol="0">
            <a:spAutoFit/>
          </a:bodyPr>
          <a:lstStyle/>
          <a:p>
            <a:pPr>
              <a:lnSpc>
                <a:spcPts val="2892"/>
              </a:lnSpc>
            </a:pPr>
            <a:r>
              <a:rPr lang="it-IT" sz="2100" b="1" dirty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Cyber Risk Management | </a:t>
            </a:r>
            <a:r>
              <a:rPr lang="it-IT" sz="2100" b="1" dirty="0" err="1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Adopting</a:t>
            </a:r>
            <a:r>
              <a:rPr lang="it-IT" sz="2100" b="1" dirty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 a Risk-Based Cyber Insurance Strategy</a:t>
            </a:r>
            <a:endParaRPr lang="it-IT" sz="2100" b="1" dirty="0">
              <a:solidFill>
                <a:srgbClr val="E11B2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"/>
          <p:cNvSpPr txBox="1"/>
          <p:nvPr/>
        </p:nvSpPr>
        <p:spPr>
          <a:xfrm>
            <a:off x="1001736" y="213854"/>
            <a:ext cx="8142264" cy="793039"/>
          </a:xfrm>
          <a:prstGeom prst="rect">
            <a:avLst/>
          </a:prstGeom>
          <a:noFill/>
        </p:spPr>
        <p:txBody>
          <a:bodyPr wrap="square" lIns="80138" tIns="40069" rIns="80138" bIns="40069" rtlCol="0">
            <a:spAutoFit/>
          </a:bodyPr>
          <a:lstStyle/>
          <a:p>
            <a:pPr>
              <a:lnSpc>
                <a:spcPts val="2892"/>
              </a:lnSpc>
            </a:pPr>
            <a:r>
              <a:rPr lang="en-US" sz="2100" b="1" dirty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The "integrated" path towards continuous improvement of information security</a:t>
            </a:r>
            <a:endParaRPr lang="it-IT" sz="2100" b="1" dirty="0">
              <a:solidFill>
                <a:srgbClr val="E11B2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96" y="2254095"/>
            <a:ext cx="2094111" cy="222183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531734" y="1402050"/>
            <a:ext cx="1696234" cy="579519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pPr marL="111819" lvl="1" indent="-157752" defTabSz="667877">
              <a:lnSpc>
                <a:spcPct val="90000"/>
              </a:lnSpc>
              <a:buClr>
                <a:srgbClr val="48B1C5"/>
              </a:buClr>
              <a:buSzPct val="75000"/>
              <a:buFont typeface="Arial" charset="0"/>
              <a:buChar char="►"/>
            </a:pPr>
            <a:r>
              <a:rPr lang="it-IT" sz="900" dirty="0" err="1">
                <a:latin typeface="Arial" panose="020B0604020202020204" pitchFamily="34" charset="0"/>
                <a:cs typeface="Calibri" panose="020F0502020204030204" pitchFamily="34" charset="0"/>
              </a:rPr>
              <a:t>Threat</a:t>
            </a: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 intelligence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48B1C5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Vulnerability Management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48B1C5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Penetration Test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48B1C5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Ecc.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69116" y="2074045"/>
            <a:ext cx="1144655" cy="953467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pPr marL="111819" lvl="1" indent="-157752" defTabSz="667877">
              <a:lnSpc>
                <a:spcPct val="90000"/>
              </a:lnSpc>
              <a:buClr>
                <a:srgbClr val="2B2B2D">
                  <a:lumMod val="75000"/>
                  <a:lumOff val="25000"/>
                </a:srgbClr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Identity  and access management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11819" lvl="1" indent="-157752" defTabSz="667877">
              <a:lnSpc>
                <a:spcPct val="90000"/>
              </a:lnSpc>
              <a:buClr>
                <a:srgbClr val="2B2B2D">
                  <a:lumMod val="75000"/>
                  <a:lumOff val="25000"/>
                </a:srgbClr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Access </a:t>
            </a:r>
            <a:r>
              <a:rPr lang="it-IT" sz="900" dirty="0" err="1">
                <a:latin typeface="Arial" panose="020B0604020202020204" pitchFamily="34" charset="0"/>
                <a:cs typeface="Calibri" panose="020F0502020204030204" pitchFamily="34" charset="0"/>
              </a:rPr>
              <a:t>review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11819" lvl="1" indent="-157752" defTabSz="667877">
              <a:lnSpc>
                <a:spcPct val="90000"/>
              </a:lnSpc>
              <a:buClr>
                <a:srgbClr val="2B2B2D">
                  <a:lumMod val="75000"/>
                  <a:lumOff val="25000"/>
                </a:srgbClr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Segregation of duties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2B2B2D">
                  <a:lumMod val="75000"/>
                  <a:lumOff val="25000"/>
                </a:srgbClr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Ecc</a:t>
            </a: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43015" y="1260393"/>
            <a:ext cx="1232780" cy="1452065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pPr marL="157752" lvl="1" indent="-157752" defTabSz="667877">
              <a:lnSpc>
                <a:spcPct val="90000"/>
              </a:lnSpc>
              <a:buClr>
                <a:srgbClr val="1D6E9B"/>
              </a:buClr>
              <a:buSzPct val="75000"/>
              <a:buFont typeface="Arial" charset="0"/>
              <a:buChar char="►"/>
            </a:pPr>
            <a:r>
              <a:rPr lang="it-IT" sz="900" dirty="0" err="1">
                <a:latin typeface="Arial" panose="020B0604020202020204" pitchFamily="34" charset="0"/>
                <a:cs typeface="Calibri" panose="020F0502020204030204" pitchFamily="34" charset="0"/>
              </a:rPr>
              <a:t>Strategy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57752" lvl="1" indent="-157752" defTabSz="667877">
              <a:lnSpc>
                <a:spcPct val="90000"/>
              </a:lnSpc>
              <a:buClr>
                <a:srgbClr val="1D6E9B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ISMS </a:t>
            </a:r>
            <a:endParaRPr lang="it-IT" sz="900" dirty="0" smtClean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57752" lvl="1" indent="-157752" defTabSz="667877">
              <a:lnSpc>
                <a:spcPct val="90000"/>
              </a:lnSpc>
              <a:buClr>
                <a:srgbClr val="1D6E9B"/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Training and awareness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57752" lvl="1" indent="-157752" defTabSz="667877">
              <a:lnSpc>
                <a:spcPct val="90000"/>
              </a:lnSpc>
              <a:buClr>
                <a:srgbClr val="1D6E9B"/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Governance and </a:t>
            </a:r>
            <a:r>
              <a:rPr lang="it-IT" sz="900" dirty="0" err="1" smtClean="0">
                <a:latin typeface="Arial" panose="020B0604020202020204" pitchFamily="34" charset="0"/>
                <a:cs typeface="Calibri" panose="020F0502020204030204" pitchFamily="34" charset="0"/>
              </a:rPr>
              <a:t>processes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57752" lvl="1" indent="-157752" defTabSz="667877">
              <a:lnSpc>
                <a:spcPct val="90000"/>
              </a:lnSpc>
              <a:buClr>
                <a:srgbClr val="1D6E9B"/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Asset </a:t>
            </a:r>
            <a:r>
              <a:rPr lang="it-IT" sz="900" dirty="0" err="1" smtClean="0">
                <a:latin typeface="Arial" panose="020B0604020202020204" pitchFamily="34" charset="0"/>
                <a:cs typeface="Calibri" panose="020F0502020204030204" pitchFamily="34" charset="0"/>
              </a:rPr>
              <a:t>evaluation</a:t>
            </a: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 and  data classification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57752" lvl="1" indent="-157752" defTabSz="667877">
              <a:lnSpc>
                <a:spcPct val="90000"/>
              </a:lnSpc>
              <a:buClr>
                <a:srgbClr val="1D6E9B"/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Policy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57752" lvl="1" indent="-157752" defTabSz="667877">
              <a:lnSpc>
                <a:spcPct val="90000"/>
              </a:lnSpc>
              <a:buClr>
                <a:srgbClr val="1D6E9B"/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Reporting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00108" y="4193470"/>
            <a:ext cx="1388316" cy="1213709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pPr marL="111819" lvl="1" indent="-157752" defTabSz="667877">
              <a:lnSpc>
                <a:spcPct val="90000"/>
              </a:lnSpc>
              <a:buClr>
                <a:srgbClr val="FFC000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Security </a:t>
            </a:r>
            <a:r>
              <a:rPr lang="it-IT" sz="900" dirty="0" err="1">
                <a:latin typeface="Arial" panose="020B0604020202020204" pitchFamily="34" charset="0"/>
                <a:cs typeface="Calibri" panose="020F0502020204030204" pitchFamily="34" charset="0"/>
              </a:rPr>
              <a:t>Monitoring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11819" lvl="1" indent="-157752" defTabSz="667877">
              <a:lnSpc>
                <a:spcPct val="90000"/>
              </a:lnSpc>
              <a:buClr>
                <a:srgbClr val="FFC000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Incident Response e  Data Breach MGMT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FFC000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Network &amp; </a:t>
            </a:r>
            <a:r>
              <a:rPr lang="it-IT" sz="900" dirty="0" err="1">
                <a:latin typeface="Arial" panose="020B0604020202020204" pitchFamily="34" charset="0"/>
                <a:cs typeface="Calibri" panose="020F0502020204030204" pitchFamily="34" charset="0"/>
              </a:rPr>
              <a:t>host</a:t>
            </a: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 security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FFC000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Business Continuity Management &amp; DR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FFC000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Change Management</a:t>
            </a:r>
          </a:p>
          <a:p>
            <a:pPr marL="0" lvl="1" defTabSz="667877">
              <a:lnSpc>
                <a:spcPct val="90000"/>
              </a:lnSpc>
              <a:buClr>
                <a:srgbClr val="FFC000"/>
              </a:buClr>
              <a:buSzPct val="75000"/>
            </a:pP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85694" y="4613918"/>
            <a:ext cx="1388316" cy="579519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pPr marL="111819" lvl="1" indent="-157752" defTabSz="667877">
              <a:lnSpc>
                <a:spcPct val="90000"/>
              </a:lnSpc>
              <a:buClr>
                <a:srgbClr val="C00000"/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Cloud </a:t>
            </a: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Protection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C00000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IOT cybersecurity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C00000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Security </a:t>
            </a: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Awareness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C00000"/>
              </a:buClr>
              <a:buSzPct val="75000"/>
              <a:buFont typeface="Arial" charset="0"/>
              <a:buChar char="►"/>
            </a:pPr>
            <a:r>
              <a:rPr lang="it-IT" sz="900" dirty="0" smtClean="0">
                <a:latin typeface="Arial" panose="020B0604020202020204" pitchFamily="34" charset="0"/>
                <a:cs typeface="Calibri" panose="020F0502020204030204" pitchFamily="34" charset="0"/>
              </a:rPr>
              <a:t>…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89038" y="3830947"/>
            <a:ext cx="1388316" cy="704168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pPr marL="111819" lvl="1" indent="-157752" defTabSz="667877">
              <a:lnSpc>
                <a:spcPct val="90000"/>
              </a:lnSpc>
              <a:buClr>
                <a:srgbClr val="21B169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GDPR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21B169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Data privacy management</a:t>
            </a:r>
          </a:p>
          <a:p>
            <a:pPr marL="111819" lvl="1" indent="-157752" defTabSz="667877">
              <a:lnSpc>
                <a:spcPct val="90000"/>
              </a:lnSpc>
              <a:buClr>
                <a:srgbClr val="21B169"/>
              </a:buClr>
              <a:buSzPct val="75000"/>
              <a:buFont typeface="Arial" charset="0"/>
              <a:buChar char="►"/>
            </a:pPr>
            <a:r>
              <a:rPr lang="it-IT" sz="900" dirty="0">
                <a:latin typeface="Arial" panose="020B0604020202020204" pitchFamily="34" charset="0"/>
                <a:cs typeface="Calibri" panose="020F0502020204030204" pitchFamily="34" charset="0"/>
              </a:rPr>
              <a:t>Data privacy </a:t>
            </a:r>
            <a:r>
              <a:rPr lang="it-IT" sz="900" dirty="0" err="1">
                <a:latin typeface="Arial" panose="020B0604020202020204" pitchFamily="34" charset="0"/>
                <a:cs typeface="Calibri" panose="020F0502020204030204" pitchFamily="34" charset="0"/>
              </a:rPr>
              <a:t>governance</a:t>
            </a:r>
            <a:endParaRPr lang="it-IT" sz="9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153336" y="3225072"/>
            <a:ext cx="463159" cy="287507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0138" tIns="40069" rIns="80138" bIns="4006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dirty="0"/>
              <a:t>Cyber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48509" y="5194182"/>
            <a:ext cx="1670138" cy="642046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r>
              <a:rPr lang="en-GB" dirty="0">
                <a:solidFill>
                  <a:srgbClr val="E11B22"/>
                </a:solidFill>
              </a:rPr>
              <a:t>Cybersecurity</a:t>
            </a:r>
          </a:p>
          <a:p>
            <a:r>
              <a:rPr lang="en-GB" dirty="0">
                <a:solidFill>
                  <a:srgbClr val="E11B22"/>
                </a:solidFill>
              </a:rPr>
              <a:t>Management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4998" y="5194182"/>
            <a:ext cx="1742554" cy="642046"/>
          </a:xfrm>
          <a:prstGeom prst="rect">
            <a:avLst/>
          </a:prstGeom>
        </p:spPr>
        <p:txBody>
          <a:bodyPr wrap="square" lIns="80138" tIns="40069" rIns="80138" bIns="40069">
            <a:spAutoFit/>
          </a:bodyPr>
          <a:lstStyle/>
          <a:p>
            <a:r>
              <a:rPr lang="en-GB" dirty="0">
                <a:solidFill>
                  <a:srgbClr val="0083A9"/>
                </a:solidFill>
              </a:rPr>
              <a:t>Cyber Risk </a:t>
            </a:r>
          </a:p>
          <a:p>
            <a:r>
              <a:rPr lang="en-GB" dirty="0">
                <a:solidFill>
                  <a:srgbClr val="0083A9"/>
                </a:solidFill>
              </a:rPr>
              <a:t>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1" y="1298491"/>
            <a:ext cx="3734524" cy="3894946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 bwMode="auto">
          <a:xfrm>
            <a:off x="4067944" y="3432421"/>
            <a:ext cx="422422" cy="457033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8" tIns="43629" rIns="87258" bIns="43629" numCol="1" rtlCol="0" anchor="t" anchorCtr="0" compatLnSpc="1">
            <a:prstTxWarp prst="textNoShape">
              <a:avLst/>
            </a:prstTxWarp>
          </a:bodyPr>
          <a:lstStyle/>
          <a:p>
            <a:pPr defTabSz="8725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5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4858" y="1389782"/>
            <a:ext cx="1550937" cy="63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4415473" y="1993825"/>
            <a:ext cx="980023" cy="1030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7046882" y="4159433"/>
            <a:ext cx="1283771" cy="1283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7197402" y="1422660"/>
            <a:ext cx="1031375" cy="362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8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15" grpId="0"/>
      <p:bldP spid="16" grpId="0"/>
      <p:bldP spid="2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1787745" y="1056432"/>
            <a:ext cx="2375084" cy="2594559"/>
          </a:xfrm>
          <a:custGeom>
            <a:avLst/>
            <a:gdLst>
              <a:gd name="T0" fmla="*/ 723 w 723"/>
              <a:gd name="T1" fmla="*/ 626 h 834"/>
              <a:gd name="T2" fmla="*/ 361 w 723"/>
              <a:gd name="T3" fmla="*/ 834 h 834"/>
              <a:gd name="T4" fmla="*/ 0 w 723"/>
              <a:gd name="T5" fmla="*/ 626 h 834"/>
              <a:gd name="T6" fmla="*/ 0 w 723"/>
              <a:gd name="T7" fmla="*/ 208 h 834"/>
              <a:gd name="T8" fmla="*/ 361 w 723"/>
              <a:gd name="T9" fmla="*/ 0 h 834"/>
              <a:gd name="T10" fmla="*/ 723 w 723"/>
              <a:gd name="T11" fmla="*/ 208 h 834"/>
              <a:gd name="T12" fmla="*/ 723 w 723"/>
              <a:gd name="T13" fmla="*/ 626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4">
                <a:moveTo>
                  <a:pt x="723" y="626"/>
                </a:moveTo>
                <a:lnTo>
                  <a:pt x="361" y="834"/>
                </a:lnTo>
                <a:lnTo>
                  <a:pt x="0" y="626"/>
                </a:lnTo>
                <a:lnTo>
                  <a:pt x="0" y="208"/>
                </a:lnTo>
                <a:lnTo>
                  <a:pt x="361" y="0"/>
                </a:lnTo>
                <a:lnTo>
                  <a:pt x="723" y="208"/>
                </a:lnTo>
                <a:lnTo>
                  <a:pt x="723" y="626"/>
                </a:lnTo>
                <a:close/>
              </a:path>
            </a:pathLst>
          </a:cu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108" charset="-128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4325281" y="1056432"/>
            <a:ext cx="2375084" cy="2594559"/>
          </a:xfrm>
          <a:custGeom>
            <a:avLst/>
            <a:gdLst>
              <a:gd name="T0" fmla="*/ 723 w 723"/>
              <a:gd name="T1" fmla="*/ 626 h 834"/>
              <a:gd name="T2" fmla="*/ 361 w 723"/>
              <a:gd name="T3" fmla="*/ 834 h 834"/>
              <a:gd name="T4" fmla="*/ 0 w 723"/>
              <a:gd name="T5" fmla="*/ 626 h 834"/>
              <a:gd name="T6" fmla="*/ 0 w 723"/>
              <a:gd name="T7" fmla="*/ 208 h 834"/>
              <a:gd name="T8" fmla="*/ 361 w 723"/>
              <a:gd name="T9" fmla="*/ 0 h 834"/>
              <a:gd name="T10" fmla="*/ 723 w 723"/>
              <a:gd name="T11" fmla="*/ 208 h 834"/>
              <a:gd name="T12" fmla="*/ 723 w 723"/>
              <a:gd name="T13" fmla="*/ 626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4">
                <a:moveTo>
                  <a:pt x="723" y="626"/>
                </a:moveTo>
                <a:lnTo>
                  <a:pt x="361" y="834"/>
                </a:lnTo>
                <a:lnTo>
                  <a:pt x="0" y="626"/>
                </a:lnTo>
                <a:lnTo>
                  <a:pt x="0" y="208"/>
                </a:lnTo>
                <a:lnTo>
                  <a:pt x="361" y="0"/>
                </a:lnTo>
                <a:lnTo>
                  <a:pt x="723" y="208"/>
                </a:lnTo>
                <a:lnTo>
                  <a:pt x="723" y="626"/>
                </a:lnTo>
                <a:close/>
              </a:path>
            </a:pathLst>
          </a:cu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108" charset="-128"/>
            </a:endParaRPr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518977" y="3415843"/>
            <a:ext cx="2375084" cy="2594559"/>
          </a:xfrm>
          <a:custGeom>
            <a:avLst/>
            <a:gdLst>
              <a:gd name="T0" fmla="*/ 723 w 723"/>
              <a:gd name="T1" fmla="*/ 626 h 834"/>
              <a:gd name="T2" fmla="*/ 361 w 723"/>
              <a:gd name="T3" fmla="*/ 834 h 834"/>
              <a:gd name="T4" fmla="*/ 0 w 723"/>
              <a:gd name="T5" fmla="*/ 626 h 834"/>
              <a:gd name="T6" fmla="*/ 0 w 723"/>
              <a:gd name="T7" fmla="*/ 208 h 834"/>
              <a:gd name="T8" fmla="*/ 361 w 723"/>
              <a:gd name="T9" fmla="*/ 0 h 834"/>
              <a:gd name="T10" fmla="*/ 723 w 723"/>
              <a:gd name="T11" fmla="*/ 208 h 834"/>
              <a:gd name="T12" fmla="*/ 723 w 723"/>
              <a:gd name="T13" fmla="*/ 626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4">
                <a:moveTo>
                  <a:pt x="723" y="626"/>
                </a:moveTo>
                <a:lnTo>
                  <a:pt x="361" y="834"/>
                </a:lnTo>
                <a:lnTo>
                  <a:pt x="0" y="626"/>
                </a:lnTo>
                <a:lnTo>
                  <a:pt x="0" y="208"/>
                </a:lnTo>
                <a:lnTo>
                  <a:pt x="361" y="0"/>
                </a:lnTo>
                <a:lnTo>
                  <a:pt x="723" y="208"/>
                </a:lnTo>
                <a:lnTo>
                  <a:pt x="723" y="626"/>
                </a:lnTo>
                <a:close/>
              </a:path>
            </a:pathLst>
          </a:cu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108" charset="-128"/>
            </a:endParaRPr>
          </a:p>
        </p:txBody>
      </p:sp>
      <p:sp>
        <p:nvSpPr>
          <p:cNvPr id="6" name="Freeform 17"/>
          <p:cNvSpPr>
            <a:spLocks/>
          </p:cNvSpPr>
          <p:nvPr/>
        </p:nvSpPr>
        <p:spPr bwMode="auto">
          <a:xfrm>
            <a:off x="3056513" y="3415843"/>
            <a:ext cx="2375084" cy="2594559"/>
          </a:xfrm>
          <a:custGeom>
            <a:avLst/>
            <a:gdLst>
              <a:gd name="T0" fmla="*/ 723 w 723"/>
              <a:gd name="T1" fmla="*/ 626 h 834"/>
              <a:gd name="T2" fmla="*/ 361 w 723"/>
              <a:gd name="T3" fmla="*/ 834 h 834"/>
              <a:gd name="T4" fmla="*/ 0 w 723"/>
              <a:gd name="T5" fmla="*/ 626 h 834"/>
              <a:gd name="T6" fmla="*/ 0 w 723"/>
              <a:gd name="T7" fmla="*/ 208 h 834"/>
              <a:gd name="T8" fmla="*/ 361 w 723"/>
              <a:gd name="T9" fmla="*/ 0 h 834"/>
              <a:gd name="T10" fmla="*/ 723 w 723"/>
              <a:gd name="T11" fmla="*/ 208 h 834"/>
              <a:gd name="T12" fmla="*/ 723 w 723"/>
              <a:gd name="T13" fmla="*/ 626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4">
                <a:moveTo>
                  <a:pt x="723" y="626"/>
                </a:moveTo>
                <a:lnTo>
                  <a:pt x="361" y="834"/>
                </a:lnTo>
                <a:lnTo>
                  <a:pt x="0" y="626"/>
                </a:lnTo>
                <a:lnTo>
                  <a:pt x="0" y="208"/>
                </a:lnTo>
                <a:lnTo>
                  <a:pt x="361" y="0"/>
                </a:lnTo>
                <a:lnTo>
                  <a:pt x="723" y="208"/>
                </a:lnTo>
                <a:lnTo>
                  <a:pt x="723" y="626"/>
                </a:lnTo>
                <a:close/>
              </a:path>
            </a:pathLst>
          </a:cu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108" charset="-128"/>
            </a:endParaRPr>
          </a:p>
        </p:txBody>
      </p:sp>
      <p:sp>
        <p:nvSpPr>
          <p:cNvPr id="7" name="Freeform 19"/>
          <p:cNvSpPr>
            <a:spLocks/>
          </p:cNvSpPr>
          <p:nvPr/>
        </p:nvSpPr>
        <p:spPr bwMode="auto">
          <a:xfrm>
            <a:off x="5594048" y="3415843"/>
            <a:ext cx="2375084" cy="2594559"/>
          </a:xfrm>
          <a:custGeom>
            <a:avLst/>
            <a:gdLst>
              <a:gd name="T0" fmla="*/ 723 w 723"/>
              <a:gd name="T1" fmla="*/ 626 h 834"/>
              <a:gd name="T2" fmla="*/ 362 w 723"/>
              <a:gd name="T3" fmla="*/ 834 h 834"/>
              <a:gd name="T4" fmla="*/ 0 w 723"/>
              <a:gd name="T5" fmla="*/ 626 h 834"/>
              <a:gd name="T6" fmla="*/ 0 w 723"/>
              <a:gd name="T7" fmla="*/ 208 h 834"/>
              <a:gd name="T8" fmla="*/ 362 w 723"/>
              <a:gd name="T9" fmla="*/ 0 h 834"/>
              <a:gd name="T10" fmla="*/ 723 w 723"/>
              <a:gd name="T11" fmla="*/ 208 h 834"/>
              <a:gd name="T12" fmla="*/ 723 w 723"/>
              <a:gd name="T13" fmla="*/ 626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4">
                <a:moveTo>
                  <a:pt x="723" y="626"/>
                </a:moveTo>
                <a:lnTo>
                  <a:pt x="362" y="834"/>
                </a:lnTo>
                <a:lnTo>
                  <a:pt x="0" y="626"/>
                </a:lnTo>
                <a:lnTo>
                  <a:pt x="0" y="208"/>
                </a:lnTo>
                <a:lnTo>
                  <a:pt x="362" y="0"/>
                </a:lnTo>
                <a:lnTo>
                  <a:pt x="723" y="208"/>
                </a:lnTo>
                <a:lnTo>
                  <a:pt x="723" y="626"/>
                </a:lnTo>
                <a:close/>
              </a:path>
            </a:pathLst>
          </a:custGeom>
          <a:ln w="28575">
            <a:solidFill>
              <a:srgbClr val="00B0F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10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8" y="4064966"/>
            <a:ext cx="2816767" cy="153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12" y="1791736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74" y="1733706"/>
            <a:ext cx="1714578" cy="1196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42" y="4147609"/>
            <a:ext cx="1131026" cy="1131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83" y="4033015"/>
            <a:ext cx="1360214" cy="1360214"/>
          </a:xfrm>
          <a:prstGeom prst="rect">
            <a:avLst/>
          </a:prstGeom>
        </p:spPr>
      </p:pic>
      <p:sp>
        <p:nvSpPr>
          <p:cNvPr id="13" name="CasellaDiTesto 1"/>
          <p:cNvSpPr txBox="1"/>
          <p:nvPr/>
        </p:nvSpPr>
        <p:spPr>
          <a:xfrm>
            <a:off x="1001736" y="213854"/>
            <a:ext cx="8142264" cy="452817"/>
          </a:xfrm>
          <a:prstGeom prst="rect">
            <a:avLst/>
          </a:prstGeom>
          <a:noFill/>
        </p:spPr>
        <p:txBody>
          <a:bodyPr wrap="square" lIns="80138" tIns="40069" rIns="80138" bIns="40069" rtlCol="0">
            <a:spAutoFit/>
          </a:bodyPr>
          <a:lstStyle/>
          <a:p>
            <a:pPr>
              <a:lnSpc>
                <a:spcPts val="2892"/>
              </a:lnSpc>
            </a:pPr>
            <a:r>
              <a:rPr lang="en-US" sz="2100" b="1" dirty="0" smtClean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Elements aimed </a:t>
            </a:r>
            <a:r>
              <a:rPr lang="en-US" sz="2100" b="1" dirty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at mitigating the cost of the insurance policy</a:t>
            </a:r>
            <a:endParaRPr lang="it-IT" sz="2100" b="1" dirty="0">
              <a:solidFill>
                <a:srgbClr val="E11B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9820867">
            <a:off x="4083608" y="740953"/>
            <a:ext cx="2682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IAM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9747259">
            <a:off x="1491801" y="566445"/>
            <a:ext cx="268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Revenues from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Online activities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9859678">
            <a:off x="266544" y="3126092"/>
            <a:ext cx="2682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BCM &amp; DR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9859678">
            <a:off x="2797000" y="3120209"/>
            <a:ext cx="2682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BACKUP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9859678">
            <a:off x="5376080" y="3120210"/>
            <a:ext cx="2682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AWARENESS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92"/>
              </a:lnSpc>
            </a:pPr>
            <a:r>
              <a:rPr lang="en-US" sz="2100" b="1" dirty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Adopting a Risk-Based Cyber Insurance Strategy</a:t>
            </a:r>
            <a:endParaRPr lang="en-GB" altLang="en-US" sz="2100" b="1" dirty="0">
              <a:solidFill>
                <a:srgbClr val="E11B2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83" y="2197906"/>
            <a:ext cx="2861771" cy="2917365"/>
          </a:xfrm>
          <a:prstGeom prst="rect">
            <a:avLst/>
          </a:prstGeom>
          <a:noFill/>
        </p:spPr>
      </p:pic>
      <p:sp>
        <p:nvSpPr>
          <p:cNvPr id="4" name="Pentagon 3"/>
          <p:cNvSpPr/>
          <p:nvPr/>
        </p:nvSpPr>
        <p:spPr bwMode="auto">
          <a:xfrm>
            <a:off x="1876690" y="3284984"/>
            <a:ext cx="422422" cy="457033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8" tIns="43629" rIns="87258" bIns="43629" numCol="1" rtlCol="0" anchor="t" anchorCtr="0" compatLnSpc="1">
            <a:prstTxWarp prst="textNoShape">
              <a:avLst/>
            </a:prstTxWarp>
          </a:bodyPr>
          <a:lstStyle/>
          <a:p>
            <a:pPr defTabSz="8725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5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2197" y="1650676"/>
            <a:ext cx="1793479" cy="303554"/>
          </a:xfrm>
          <a:prstGeom prst="rect">
            <a:avLst/>
          </a:prstGeom>
        </p:spPr>
        <p:txBody>
          <a:bodyPr wrap="square" lIns="87258" tIns="43629" rIns="87258" bIns="43629">
            <a:spAutoFit/>
          </a:bodyPr>
          <a:lstStyle/>
          <a:p>
            <a:pPr algn="ctr"/>
            <a:r>
              <a:rPr lang="en-GB" sz="1400" b="1" dirty="0" smtClean="0"/>
              <a:t>Define Impact</a:t>
            </a:r>
            <a:endParaRPr lang="en-GB" sz="1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7" y="2132861"/>
            <a:ext cx="1418136" cy="322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3" y="1628800"/>
            <a:ext cx="1944216" cy="303554"/>
          </a:xfrm>
          <a:prstGeom prst="rect">
            <a:avLst/>
          </a:prstGeom>
        </p:spPr>
        <p:txBody>
          <a:bodyPr wrap="square" lIns="87258" tIns="43629" rIns="87258" bIns="43629">
            <a:spAutoFit/>
          </a:bodyPr>
          <a:lstStyle/>
          <a:p>
            <a:pPr algn="ctr"/>
            <a:r>
              <a:rPr lang="en-GB" sz="1400" b="1" dirty="0" smtClean="0"/>
              <a:t>Identify Scenarios </a:t>
            </a:r>
            <a:endParaRPr lang="en-GB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5940152" y="1658517"/>
            <a:ext cx="2736303" cy="303554"/>
          </a:xfrm>
          <a:prstGeom prst="rect">
            <a:avLst/>
          </a:prstGeom>
        </p:spPr>
        <p:txBody>
          <a:bodyPr wrap="square" lIns="87258" tIns="43629" rIns="87258" bIns="43629">
            <a:spAutoFit/>
          </a:bodyPr>
          <a:lstStyle/>
          <a:p>
            <a:pPr algn="ctr"/>
            <a:r>
              <a:rPr lang="en-GB" sz="1400" b="1" dirty="0" smtClean="0"/>
              <a:t>Evaluate Insurance Position</a:t>
            </a:r>
            <a:endParaRPr lang="en-GB" sz="1400" b="1" dirty="0"/>
          </a:p>
        </p:txBody>
      </p:sp>
      <p:sp>
        <p:nvSpPr>
          <p:cNvPr id="9" name="Pentagon 8"/>
          <p:cNvSpPr/>
          <p:nvPr/>
        </p:nvSpPr>
        <p:spPr bwMode="auto">
          <a:xfrm>
            <a:off x="5105618" y="3404015"/>
            <a:ext cx="422422" cy="457033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8" tIns="43629" rIns="87258" bIns="43629" numCol="1" rtlCol="0" anchor="t" anchorCtr="0" compatLnSpc="1">
            <a:prstTxWarp prst="textNoShape">
              <a:avLst/>
            </a:prstTxWarp>
          </a:bodyPr>
          <a:lstStyle/>
          <a:p>
            <a:pPr defTabSz="8725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500" dirty="0"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41" y="2420888"/>
            <a:ext cx="3615960" cy="24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6220" y="274638"/>
            <a:ext cx="777058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92"/>
              </a:lnSpc>
            </a:pPr>
            <a:r>
              <a:rPr lang="en-GB" sz="2100" b="1" dirty="0">
                <a:solidFill>
                  <a:srgbClr val="E11B22"/>
                </a:solidFill>
                <a:latin typeface="Arial" charset="0"/>
                <a:ea typeface="Arial" charset="0"/>
                <a:cs typeface="Arial" charset="0"/>
              </a:rPr>
              <a:t>Placement Strategy</a:t>
            </a:r>
            <a:endParaRPr lang="en-GB" sz="2100" b="1" dirty="0">
              <a:solidFill>
                <a:srgbClr val="E11B2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6220" y="1415265"/>
            <a:ext cx="7100621" cy="4473086"/>
            <a:chOff x="245179" y="963749"/>
            <a:chExt cx="8603725" cy="5031443"/>
          </a:xfrm>
        </p:grpSpPr>
        <p:sp>
          <p:nvSpPr>
            <p:cNvPr id="4" name="Freeform 3"/>
            <p:cNvSpPr/>
            <p:nvPr/>
          </p:nvSpPr>
          <p:spPr>
            <a:xfrm>
              <a:off x="3445376" y="4086615"/>
              <a:ext cx="2203080" cy="1908577"/>
            </a:xfrm>
            <a:custGeom>
              <a:avLst/>
              <a:gdLst>
                <a:gd name="connsiteX0" fmla="*/ 0 w 1908577"/>
                <a:gd name="connsiteY0" fmla="*/ 954289 h 1908577"/>
                <a:gd name="connsiteX1" fmla="*/ 954289 w 1908577"/>
                <a:gd name="connsiteY1" fmla="*/ 0 h 1908577"/>
                <a:gd name="connsiteX2" fmla="*/ 1908578 w 1908577"/>
                <a:gd name="connsiteY2" fmla="*/ 954289 h 1908577"/>
                <a:gd name="connsiteX3" fmla="*/ 954289 w 1908577"/>
                <a:gd name="connsiteY3" fmla="*/ 1908578 h 1908577"/>
                <a:gd name="connsiteX4" fmla="*/ 0 w 1908577"/>
                <a:gd name="connsiteY4" fmla="*/ 954289 h 19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577" h="1908577">
                  <a:moveTo>
                    <a:pt x="0" y="954289"/>
                  </a:moveTo>
                  <a:cubicBezTo>
                    <a:pt x="0" y="427250"/>
                    <a:pt x="427250" y="0"/>
                    <a:pt x="954289" y="0"/>
                  </a:cubicBezTo>
                  <a:cubicBezTo>
                    <a:pt x="1481328" y="0"/>
                    <a:pt x="1908578" y="427250"/>
                    <a:pt x="1908578" y="954289"/>
                  </a:cubicBezTo>
                  <a:cubicBezTo>
                    <a:pt x="1908578" y="1481328"/>
                    <a:pt x="1481328" y="1908578"/>
                    <a:pt x="954289" y="1908578"/>
                  </a:cubicBezTo>
                  <a:cubicBezTo>
                    <a:pt x="427250" y="1908578"/>
                    <a:pt x="0" y="1481328"/>
                    <a:pt x="0" y="954289"/>
                  </a:cubicBezTo>
                  <a:close/>
                </a:path>
              </a:pathLst>
            </a:custGeom>
            <a:solidFill>
              <a:srgbClr val="7AB8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54" tIns="166154" rIns="166154" bIns="166154" numCol="1" spcCol="1270" anchor="ctr" anchorCtr="0">
              <a:noAutofit/>
            </a:bodyPr>
            <a:lstStyle/>
            <a:p>
              <a:pPr algn="ctr" defTabSz="82054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46" b="1" dirty="0">
                  <a:solidFill>
                    <a:prstClr val="white"/>
                  </a:solidFill>
                  <a:cs typeface="Arial" panose="020B0604020202020204" pitchFamily="34" charset="0"/>
                </a:rPr>
                <a:t>Optimal </a:t>
              </a:r>
              <a:r>
                <a:rPr lang="en-US" sz="1846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Programme</a:t>
              </a:r>
              <a:endParaRPr lang="en-US" sz="1846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 rot="10800000">
              <a:off x="913181" y="4768931"/>
              <a:ext cx="2532195" cy="543944"/>
            </a:xfrm>
            <a:prstGeom prst="leftArrow">
              <a:avLst>
                <a:gd name="adj1" fmla="val 60000"/>
                <a:gd name="adj2" fmla="val 50000"/>
              </a:avLst>
            </a:prstGeom>
            <a:noFill/>
            <a:ln>
              <a:solidFill>
                <a:schemeClr val="accent4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45179" y="4506502"/>
              <a:ext cx="1336004" cy="1068803"/>
            </a:xfrm>
            <a:custGeom>
              <a:avLst/>
              <a:gdLst>
                <a:gd name="connsiteX0" fmla="*/ 0 w 1336004"/>
                <a:gd name="connsiteY0" fmla="*/ 106880 h 1068803"/>
                <a:gd name="connsiteX1" fmla="*/ 106880 w 1336004"/>
                <a:gd name="connsiteY1" fmla="*/ 0 h 1068803"/>
                <a:gd name="connsiteX2" fmla="*/ 1229124 w 1336004"/>
                <a:gd name="connsiteY2" fmla="*/ 0 h 1068803"/>
                <a:gd name="connsiteX3" fmla="*/ 1336004 w 1336004"/>
                <a:gd name="connsiteY3" fmla="*/ 106880 h 1068803"/>
                <a:gd name="connsiteX4" fmla="*/ 1336004 w 1336004"/>
                <a:gd name="connsiteY4" fmla="*/ 961923 h 1068803"/>
                <a:gd name="connsiteX5" fmla="*/ 1229124 w 1336004"/>
                <a:gd name="connsiteY5" fmla="*/ 1068803 h 1068803"/>
                <a:gd name="connsiteX6" fmla="*/ 106880 w 1336004"/>
                <a:gd name="connsiteY6" fmla="*/ 1068803 h 1068803"/>
                <a:gd name="connsiteX7" fmla="*/ 0 w 1336004"/>
                <a:gd name="connsiteY7" fmla="*/ 961923 h 1068803"/>
                <a:gd name="connsiteX8" fmla="*/ 0 w 1336004"/>
                <a:gd name="connsiteY8" fmla="*/ 106880 h 1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004" h="1068803">
                  <a:moveTo>
                    <a:pt x="0" y="106880"/>
                  </a:moveTo>
                  <a:cubicBezTo>
                    <a:pt x="0" y="47852"/>
                    <a:pt x="47852" y="0"/>
                    <a:pt x="106880" y="0"/>
                  </a:cubicBezTo>
                  <a:lnTo>
                    <a:pt x="1229124" y="0"/>
                  </a:lnTo>
                  <a:cubicBezTo>
                    <a:pt x="1288152" y="0"/>
                    <a:pt x="1336004" y="47852"/>
                    <a:pt x="1336004" y="106880"/>
                  </a:cubicBezTo>
                  <a:lnTo>
                    <a:pt x="1336004" y="961923"/>
                  </a:lnTo>
                  <a:cubicBezTo>
                    <a:pt x="1336004" y="1020951"/>
                    <a:pt x="1288152" y="1068803"/>
                    <a:pt x="1229124" y="1068803"/>
                  </a:cubicBezTo>
                  <a:lnTo>
                    <a:pt x="106880" y="1068803"/>
                  </a:lnTo>
                  <a:cubicBezTo>
                    <a:pt x="47852" y="1068803"/>
                    <a:pt x="0" y="1020951"/>
                    <a:pt x="0" y="961923"/>
                  </a:cubicBezTo>
                  <a:lnTo>
                    <a:pt x="0" y="106880"/>
                  </a:lnTo>
                  <a:close/>
                </a:path>
              </a:pathLst>
            </a:custGeom>
            <a:solidFill>
              <a:srgbClr val="0083A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6" tIns="28896" rIns="28896" bIns="28896" numCol="1" spcCol="1270" anchor="ctr" anchorCtr="0">
              <a:noAutofit/>
            </a:bodyPr>
            <a:lstStyle/>
            <a:p>
              <a:pPr algn="ctr" defTabSz="574379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Insurable Risks</a:t>
              </a:r>
            </a:p>
          </p:txBody>
        </p:sp>
        <p:sp>
          <p:nvSpPr>
            <p:cNvPr id="7" name="Left Arrow 6"/>
            <p:cNvSpPr/>
            <p:nvPr/>
          </p:nvSpPr>
          <p:spPr>
            <a:xfrm rot="12342857">
              <a:off x="1147663" y="3741597"/>
              <a:ext cx="2532195" cy="543944"/>
            </a:xfrm>
            <a:prstGeom prst="leftArrow">
              <a:avLst>
                <a:gd name="adj1" fmla="val 60000"/>
                <a:gd name="adj2" fmla="val 50000"/>
              </a:avLst>
            </a:prstGeom>
            <a:noFill/>
            <a:ln>
              <a:solidFill>
                <a:schemeClr val="accent4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58090" y="2929828"/>
              <a:ext cx="1582958" cy="1068803"/>
            </a:xfrm>
            <a:custGeom>
              <a:avLst/>
              <a:gdLst>
                <a:gd name="connsiteX0" fmla="*/ 0 w 1336004"/>
                <a:gd name="connsiteY0" fmla="*/ 106880 h 1068803"/>
                <a:gd name="connsiteX1" fmla="*/ 106880 w 1336004"/>
                <a:gd name="connsiteY1" fmla="*/ 0 h 1068803"/>
                <a:gd name="connsiteX2" fmla="*/ 1229124 w 1336004"/>
                <a:gd name="connsiteY2" fmla="*/ 0 h 1068803"/>
                <a:gd name="connsiteX3" fmla="*/ 1336004 w 1336004"/>
                <a:gd name="connsiteY3" fmla="*/ 106880 h 1068803"/>
                <a:gd name="connsiteX4" fmla="*/ 1336004 w 1336004"/>
                <a:gd name="connsiteY4" fmla="*/ 961923 h 1068803"/>
                <a:gd name="connsiteX5" fmla="*/ 1229124 w 1336004"/>
                <a:gd name="connsiteY5" fmla="*/ 1068803 h 1068803"/>
                <a:gd name="connsiteX6" fmla="*/ 106880 w 1336004"/>
                <a:gd name="connsiteY6" fmla="*/ 1068803 h 1068803"/>
                <a:gd name="connsiteX7" fmla="*/ 0 w 1336004"/>
                <a:gd name="connsiteY7" fmla="*/ 961923 h 1068803"/>
                <a:gd name="connsiteX8" fmla="*/ 0 w 1336004"/>
                <a:gd name="connsiteY8" fmla="*/ 106880 h 1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004" h="1068803">
                  <a:moveTo>
                    <a:pt x="0" y="106880"/>
                  </a:moveTo>
                  <a:cubicBezTo>
                    <a:pt x="0" y="47852"/>
                    <a:pt x="47852" y="0"/>
                    <a:pt x="106880" y="0"/>
                  </a:cubicBezTo>
                  <a:lnTo>
                    <a:pt x="1229124" y="0"/>
                  </a:lnTo>
                  <a:cubicBezTo>
                    <a:pt x="1288152" y="0"/>
                    <a:pt x="1336004" y="47852"/>
                    <a:pt x="1336004" y="106880"/>
                  </a:cubicBezTo>
                  <a:lnTo>
                    <a:pt x="1336004" y="961923"/>
                  </a:lnTo>
                  <a:cubicBezTo>
                    <a:pt x="1336004" y="1020951"/>
                    <a:pt x="1288152" y="1068803"/>
                    <a:pt x="1229124" y="1068803"/>
                  </a:cubicBezTo>
                  <a:lnTo>
                    <a:pt x="106880" y="1068803"/>
                  </a:lnTo>
                  <a:cubicBezTo>
                    <a:pt x="47852" y="1068803"/>
                    <a:pt x="0" y="1020951"/>
                    <a:pt x="0" y="961923"/>
                  </a:cubicBezTo>
                  <a:lnTo>
                    <a:pt x="0" y="106880"/>
                  </a:lnTo>
                  <a:close/>
                </a:path>
              </a:pathLst>
            </a:custGeom>
            <a:solidFill>
              <a:srgbClr val="0083A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6" tIns="28896" rIns="28896" bIns="28896" numCol="1" spcCol="1270" anchor="ctr" anchorCtr="0">
              <a:noAutofit/>
            </a:bodyPr>
            <a:lstStyle/>
            <a:p>
              <a:pPr algn="ctr" defTabSz="574379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Contractual Requirements</a:t>
              </a:r>
            </a:p>
          </p:txBody>
        </p:sp>
        <p:sp>
          <p:nvSpPr>
            <p:cNvPr id="9" name="Left Arrow 8"/>
            <p:cNvSpPr/>
            <p:nvPr/>
          </p:nvSpPr>
          <p:spPr>
            <a:xfrm rot="13885714">
              <a:off x="1804668" y="2917739"/>
              <a:ext cx="2532195" cy="543944"/>
            </a:xfrm>
            <a:prstGeom prst="leftArrow">
              <a:avLst>
                <a:gd name="adj1" fmla="val 60000"/>
                <a:gd name="adj2" fmla="val 50000"/>
              </a:avLst>
            </a:prstGeom>
            <a:noFill/>
            <a:ln>
              <a:solidFill>
                <a:schemeClr val="accent4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613364" y="1665435"/>
              <a:ext cx="1336004" cy="1068803"/>
            </a:xfrm>
            <a:custGeom>
              <a:avLst/>
              <a:gdLst>
                <a:gd name="connsiteX0" fmla="*/ 0 w 1336004"/>
                <a:gd name="connsiteY0" fmla="*/ 106880 h 1068803"/>
                <a:gd name="connsiteX1" fmla="*/ 106880 w 1336004"/>
                <a:gd name="connsiteY1" fmla="*/ 0 h 1068803"/>
                <a:gd name="connsiteX2" fmla="*/ 1229124 w 1336004"/>
                <a:gd name="connsiteY2" fmla="*/ 0 h 1068803"/>
                <a:gd name="connsiteX3" fmla="*/ 1336004 w 1336004"/>
                <a:gd name="connsiteY3" fmla="*/ 106880 h 1068803"/>
                <a:gd name="connsiteX4" fmla="*/ 1336004 w 1336004"/>
                <a:gd name="connsiteY4" fmla="*/ 961923 h 1068803"/>
                <a:gd name="connsiteX5" fmla="*/ 1229124 w 1336004"/>
                <a:gd name="connsiteY5" fmla="*/ 1068803 h 1068803"/>
                <a:gd name="connsiteX6" fmla="*/ 106880 w 1336004"/>
                <a:gd name="connsiteY6" fmla="*/ 1068803 h 1068803"/>
                <a:gd name="connsiteX7" fmla="*/ 0 w 1336004"/>
                <a:gd name="connsiteY7" fmla="*/ 961923 h 1068803"/>
                <a:gd name="connsiteX8" fmla="*/ 0 w 1336004"/>
                <a:gd name="connsiteY8" fmla="*/ 106880 h 1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004" h="1068803">
                  <a:moveTo>
                    <a:pt x="0" y="106880"/>
                  </a:moveTo>
                  <a:cubicBezTo>
                    <a:pt x="0" y="47852"/>
                    <a:pt x="47852" y="0"/>
                    <a:pt x="106880" y="0"/>
                  </a:cubicBezTo>
                  <a:lnTo>
                    <a:pt x="1229124" y="0"/>
                  </a:lnTo>
                  <a:cubicBezTo>
                    <a:pt x="1288152" y="0"/>
                    <a:pt x="1336004" y="47852"/>
                    <a:pt x="1336004" y="106880"/>
                  </a:cubicBezTo>
                  <a:lnTo>
                    <a:pt x="1336004" y="961923"/>
                  </a:lnTo>
                  <a:cubicBezTo>
                    <a:pt x="1336004" y="1020951"/>
                    <a:pt x="1288152" y="1068803"/>
                    <a:pt x="1229124" y="1068803"/>
                  </a:cubicBezTo>
                  <a:lnTo>
                    <a:pt x="106880" y="1068803"/>
                  </a:lnTo>
                  <a:cubicBezTo>
                    <a:pt x="47852" y="1068803"/>
                    <a:pt x="0" y="1020951"/>
                    <a:pt x="0" y="961923"/>
                  </a:cubicBezTo>
                  <a:lnTo>
                    <a:pt x="0" y="106880"/>
                  </a:lnTo>
                  <a:close/>
                </a:path>
              </a:pathLst>
            </a:custGeom>
            <a:solidFill>
              <a:srgbClr val="0083A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6" tIns="28896" rIns="28896" bIns="28896" numCol="1" spcCol="1270" anchor="ctr" anchorCtr="0">
              <a:noAutofit/>
            </a:bodyPr>
            <a:lstStyle/>
            <a:p>
              <a:pPr algn="ctr" defTabSz="574379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Budget</a:t>
              </a:r>
            </a:p>
          </p:txBody>
        </p:sp>
        <p:sp>
          <p:nvSpPr>
            <p:cNvPr id="11" name="Left Arrow 10"/>
            <p:cNvSpPr/>
            <p:nvPr/>
          </p:nvSpPr>
          <p:spPr>
            <a:xfrm rot="15428571">
              <a:off x="2754067" y="2460533"/>
              <a:ext cx="2532195" cy="543944"/>
            </a:xfrm>
            <a:prstGeom prst="leftArrow">
              <a:avLst>
                <a:gd name="adj1" fmla="val 60000"/>
                <a:gd name="adj2" fmla="val 50000"/>
              </a:avLst>
            </a:prstGeom>
            <a:noFill/>
            <a:ln>
              <a:solidFill>
                <a:schemeClr val="accent4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070429" y="963749"/>
              <a:ext cx="1336004" cy="1068803"/>
            </a:xfrm>
            <a:custGeom>
              <a:avLst/>
              <a:gdLst>
                <a:gd name="connsiteX0" fmla="*/ 0 w 1336004"/>
                <a:gd name="connsiteY0" fmla="*/ 106880 h 1068803"/>
                <a:gd name="connsiteX1" fmla="*/ 106880 w 1336004"/>
                <a:gd name="connsiteY1" fmla="*/ 0 h 1068803"/>
                <a:gd name="connsiteX2" fmla="*/ 1229124 w 1336004"/>
                <a:gd name="connsiteY2" fmla="*/ 0 h 1068803"/>
                <a:gd name="connsiteX3" fmla="*/ 1336004 w 1336004"/>
                <a:gd name="connsiteY3" fmla="*/ 106880 h 1068803"/>
                <a:gd name="connsiteX4" fmla="*/ 1336004 w 1336004"/>
                <a:gd name="connsiteY4" fmla="*/ 961923 h 1068803"/>
                <a:gd name="connsiteX5" fmla="*/ 1229124 w 1336004"/>
                <a:gd name="connsiteY5" fmla="*/ 1068803 h 1068803"/>
                <a:gd name="connsiteX6" fmla="*/ 106880 w 1336004"/>
                <a:gd name="connsiteY6" fmla="*/ 1068803 h 1068803"/>
                <a:gd name="connsiteX7" fmla="*/ 0 w 1336004"/>
                <a:gd name="connsiteY7" fmla="*/ 961923 h 1068803"/>
                <a:gd name="connsiteX8" fmla="*/ 0 w 1336004"/>
                <a:gd name="connsiteY8" fmla="*/ 106880 h 1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004" h="1068803">
                  <a:moveTo>
                    <a:pt x="0" y="106880"/>
                  </a:moveTo>
                  <a:cubicBezTo>
                    <a:pt x="0" y="47852"/>
                    <a:pt x="47852" y="0"/>
                    <a:pt x="106880" y="0"/>
                  </a:cubicBezTo>
                  <a:lnTo>
                    <a:pt x="1229124" y="0"/>
                  </a:lnTo>
                  <a:cubicBezTo>
                    <a:pt x="1288152" y="0"/>
                    <a:pt x="1336004" y="47852"/>
                    <a:pt x="1336004" y="106880"/>
                  </a:cubicBezTo>
                  <a:lnTo>
                    <a:pt x="1336004" y="961923"/>
                  </a:lnTo>
                  <a:cubicBezTo>
                    <a:pt x="1336004" y="1020951"/>
                    <a:pt x="1288152" y="1068803"/>
                    <a:pt x="1229124" y="1068803"/>
                  </a:cubicBezTo>
                  <a:lnTo>
                    <a:pt x="106880" y="1068803"/>
                  </a:lnTo>
                  <a:cubicBezTo>
                    <a:pt x="47852" y="1068803"/>
                    <a:pt x="0" y="1020951"/>
                    <a:pt x="0" y="961923"/>
                  </a:cubicBezTo>
                  <a:lnTo>
                    <a:pt x="0" y="106880"/>
                  </a:lnTo>
                  <a:close/>
                </a:path>
              </a:pathLst>
            </a:custGeom>
            <a:solidFill>
              <a:srgbClr val="6E217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6" tIns="28896" rIns="28896" bIns="28896" numCol="1" spcCol="1270" anchor="ctr" anchorCtr="0">
              <a:noAutofit/>
            </a:bodyPr>
            <a:lstStyle/>
            <a:p>
              <a:pPr algn="ctr" defTabSz="574379">
                <a:lnSpc>
                  <a:spcPct val="90000"/>
                </a:lnSpc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Risk </a:t>
              </a:r>
            </a:p>
            <a:p>
              <a:pPr algn="ctr" defTabSz="574379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Tolerance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16971429">
              <a:off x="3807820" y="2460533"/>
              <a:ext cx="2532195" cy="543944"/>
            </a:xfrm>
            <a:prstGeom prst="leftArrow">
              <a:avLst>
                <a:gd name="adj1" fmla="val 60000"/>
                <a:gd name="adj2" fmla="val 50000"/>
              </a:avLst>
            </a:prstGeom>
            <a:noFill/>
            <a:ln>
              <a:solidFill>
                <a:schemeClr val="accent4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687650" y="963749"/>
              <a:ext cx="1336004" cy="1068803"/>
            </a:xfrm>
            <a:custGeom>
              <a:avLst/>
              <a:gdLst>
                <a:gd name="connsiteX0" fmla="*/ 0 w 1336004"/>
                <a:gd name="connsiteY0" fmla="*/ 106880 h 1068803"/>
                <a:gd name="connsiteX1" fmla="*/ 106880 w 1336004"/>
                <a:gd name="connsiteY1" fmla="*/ 0 h 1068803"/>
                <a:gd name="connsiteX2" fmla="*/ 1229124 w 1336004"/>
                <a:gd name="connsiteY2" fmla="*/ 0 h 1068803"/>
                <a:gd name="connsiteX3" fmla="*/ 1336004 w 1336004"/>
                <a:gd name="connsiteY3" fmla="*/ 106880 h 1068803"/>
                <a:gd name="connsiteX4" fmla="*/ 1336004 w 1336004"/>
                <a:gd name="connsiteY4" fmla="*/ 961923 h 1068803"/>
                <a:gd name="connsiteX5" fmla="*/ 1229124 w 1336004"/>
                <a:gd name="connsiteY5" fmla="*/ 1068803 h 1068803"/>
                <a:gd name="connsiteX6" fmla="*/ 106880 w 1336004"/>
                <a:gd name="connsiteY6" fmla="*/ 1068803 h 1068803"/>
                <a:gd name="connsiteX7" fmla="*/ 0 w 1336004"/>
                <a:gd name="connsiteY7" fmla="*/ 961923 h 1068803"/>
                <a:gd name="connsiteX8" fmla="*/ 0 w 1336004"/>
                <a:gd name="connsiteY8" fmla="*/ 106880 h 1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004" h="1068803">
                  <a:moveTo>
                    <a:pt x="0" y="106880"/>
                  </a:moveTo>
                  <a:cubicBezTo>
                    <a:pt x="0" y="47852"/>
                    <a:pt x="47852" y="0"/>
                    <a:pt x="106880" y="0"/>
                  </a:cubicBezTo>
                  <a:lnTo>
                    <a:pt x="1229124" y="0"/>
                  </a:lnTo>
                  <a:cubicBezTo>
                    <a:pt x="1288152" y="0"/>
                    <a:pt x="1336004" y="47852"/>
                    <a:pt x="1336004" y="106880"/>
                  </a:cubicBezTo>
                  <a:lnTo>
                    <a:pt x="1336004" y="961923"/>
                  </a:lnTo>
                  <a:cubicBezTo>
                    <a:pt x="1336004" y="1020951"/>
                    <a:pt x="1288152" y="1068803"/>
                    <a:pt x="1229124" y="1068803"/>
                  </a:cubicBezTo>
                  <a:lnTo>
                    <a:pt x="106880" y="1068803"/>
                  </a:lnTo>
                  <a:cubicBezTo>
                    <a:pt x="47852" y="1068803"/>
                    <a:pt x="0" y="1020951"/>
                    <a:pt x="0" y="961923"/>
                  </a:cubicBezTo>
                  <a:lnTo>
                    <a:pt x="0" y="106880"/>
                  </a:lnTo>
                  <a:close/>
                </a:path>
              </a:pathLst>
            </a:custGeom>
            <a:solidFill>
              <a:srgbClr val="6E217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6" tIns="28896" rIns="28896" bIns="28896" numCol="1" spcCol="1270" anchor="ctr" anchorCtr="0">
              <a:noAutofit/>
            </a:bodyPr>
            <a:lstStyle/>
            <a:p>
              <a:pPr algn="ctr" defTabSz="574379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Maximum Probable Loss</a:t>
              </a:r>
            </a:p>
          </p:txBody>
        </p:sp>
        <p:sp>
          <p:nvSpPr>
            <p:cNvPr id="15" name="Left Arrow 14"/>
            <p:cNvSpPr/>
            <p:nvPr/>
          </p:nvSpPr>
          <p:spPr>
            <a:xfrm rot="18514286">
              <a:off x="4757220" y="2917739"/>
              <a:ext cx="2532195" cy="543944"/>
            </a:xfrm>
            <a:prstGeom prst="leftArrow">
              <a:avLst>
                <a:gd name="adj1" fmla="val 60000"/>
                <a:gd name="adj2" fmla="val 50000"/>
              </a:avLst>
            </a:prstGeom>
            <a:noFill/>
            <a:ln>
              <a:solidFill>
                <a:schemeClr val="accent4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144715" y="1665435"/>
              <a:ext cx="1336004" cy="1068803"/>
            </a:xfrm>
            <a:custGeom>
              <a:avLst/>
              <a:gdLst>
                <a:gd name="connsiteX0" fmla="*/ 0 w 1336004"/>
                <a:gd name="connsiteY0" fmla="*/ 106880 h 1068803"/>
                <a:gd name="connsiteX1" fmla="*/ 106880 w 1336004"/>
                <a:gd name="connsiteY1" fmla="*/ 0 h 1068803"/>
                <a:gd name="connsiteX2" fmla="*/ 1229124 w 1336004"/>
                <a:gd name="connsiteY2" fmla="*/ 0 h 1068803"/>
                <a:gd name="connsiteX3" fmla="*/ 1336004 w 1336004"/>
                <a:gd name="connsiteY3" fmla="*/ 106880 h 1068803"/>
                <a:gd name="connsiteX4" fmla="*/ 1336004 w 1336004"/>
                <a:gd name="connsiteY4" fmla="*/ 961923 h 1068803"/>
                <a:gd name="connsiteX5" fmla="*/ 1229124 w 1336004"/>
                <a:gd name="connsiteY5" fmla="*/ 1068803 h 1068803"/>
                <a:gd name="connsiteX6" fmla="*/ 106880 w 1336004"/>
                <a:gd name="connsiteY6" fmla="*/ 1068803 h 1068803"/>
                <a:gd name="connsiteX7" fmla="*/ 0 w 1336004"/>
                <a:gd name="connsiteY7" fmla="*/ 961923 h 1068803"/>
                <a:gd name="connsiteX8" fmla="*/ 0 w 1336004"/>
                <a:gd name="connsiteY8" fmla="*/ 106880 h 1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004" h="1068803">
                  <a:moveTo>
                    <a:pt x="0" y="106880"/>
                  </a:moveTo>
                  <a:cubicBezTo>
                    <a:pt x="0" y="47852"/>
                    <a:pt x="47852" y="0"/>
                    <a:pt x="106880" y="0"/>
                  </a:cubicBezTo>
                  <a:lnTo>
                    <a:pt x="1229124" y="0"/>
                  </a:lnTo>
                  <a:cubicBezTo>
                    <a:pt x="1288152" y="0"/>
                    <a:pt x="1336004" y="47852"/>
                    <a:pt x="1336004" y="106880"/>
                  </a:cubicBezTo>
                  <a:lnTo>
                    <a:pt x="1336004" y="961923"/>
                  </a:lnTo>
                  <a:cubicBezTo>
                    <a:pt x="1336004" y="1020951"/>
                    <a:pt x="1288152" y="1068803"/>
                    <a:pt x="1229124" y="1068803"/>
                  </a:cubicBezTo>
                  <a:lnTo>
                    <a:pt x="106880" y="1068803"/>
                  </a:lnTo>
                  <a:cubicBezTo>
                    <a:pt x="47852" y="1068803"/>
                    <a:pt x="0" y="1020951"/>
                    <a:pt x="0" y="961923"/>
                  </a:cubicBezTo>
                  <a:lnTo>
                    <a:pt x="0" y="106880"/>
                  </a:lnTo>
                  <a:close/>
                </a:path>
              </a:pathLst>
            </a:custGeom>
            <a:solidFill>
              <a:srgbClr val="6E217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6" tIns="28896" rIns="28896" bIns="28896" numCol="1" spcCol="1270" anchor="ctr" anchorCtr="0">
              <a:noAutofit/>
            </a:bodyPr>
            <a:lstStyle/>
            <a:p>
              <a:pPr algn="ctr" defTabSz="574379">
                <a:lnSpc>
                  <a:spcPct val="90000"/>
                </a:lnSpc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Peer </a:t>
              </a:r>
            </a:p>
            <a:p>
              <a:pPr algn="ctr" defTabSz="574379">
                <a:lnSpc>
                  <a:spcPct val="90000"/>
                </a:lnSpc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Purchasing </a:t>
              </a:r>
            </a:p>
            <a:p>
              <a:pPr algn="ctr" defTabSz="574379">
                <a:lnSpc>
                  <a:spcPct val="90000"/>
                </a:lnSpc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Data</a:t>
              </a:r>
            </a:p>
          </p:txBody>
        </p:sp>
        <p:sp>
          <p:nvSpPr>
            <p:cNvPr id="17" name="Left Arrow 16"/>
            <p:cNvSpPr/>
            <p:nvPr/>
          </p:nvSpPr>
          <p:spPr>
            <a:xfrm rot="20057143">
              <a:off x="5414224" y="3741597"/>
              <a:ext cx="2532195" cy="543944"/>
            </a:xfrm>
            <a:prstGeom prst="leftArrow">
              <a:avLst>
                <a:gd name="adj1" fmla="val 60000"/>
                <a:gd name="adj2" fmla="val 50000"/>
              </a:avLst>
            </a:prstGeom>
            <a:noFill/>
            <a:ln>
              <a:solidFill>
                <a:schemeClr val="accent4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7153035" y="2929828"/>
              <a:ext cx="1336004" cy="1068803"/>
            </a:xfrm>
            <a:custGeom>
              <a:avLst/>
              <a:gdLst>
                <a:gd name="connsiteX0" fmla="*/ 0 w 1336004"/>
                <a:gd name="connsiteY0" fmla="*/ 106880 h 1068803"/>
                <a:gd name="connsiteX1" fmla="*/ 106880 w 1336004"/>
                <a:gd name="connsiteY1" fmla="*/ 0 h 1068803"/>
                <a:gd name="connsiteX2" fmla="*/ 1229124 w 1336004"/>
                <a:gd name="connsiteY2" fmla="*/ 0 h 1068803"/>
                <a:gd name="connsiteX3" fmla="*/ 1336004 w 1336004"/>
                <a:gd name="connsiteY3" fmla="*/ 106880 h 1068803"/>
                <a:gd name="connsiteX4" fmla="*/ 1336004 w 1336004"/>
                <a:gd name="connsiteY4" fmla="*/ 961923 h 1068803"/>
                <a:gd name="connsiteX5" fmla="*/ 1229124 w 1336004"/>
                <a:gd name="connsiteY5" fmla="*/ 1068803 h 1068803"/>
                <a:gd name="connsiteX6" fmla="*/ 106880 w 1336004"/>
                <a:gd name="connsiteY6" fmla="*/ 1068803 h 1068803"/>
                <a:gd name="connsiteX7" fmla="*/ 0 w 1336004"/>
                <a:gd name="connsiteY7" fmla="*/ 961923 h 1068803"/>
                <a:gd name="connsiteX8" fmla="*/ 0 w 1336004"/>
                <a:gd name="connsiteY8" fmla="*/ 106880 h 1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004" h="1068803">
                  <a:moveTo>
                    <a:pt x="0" y="106880"/>
                  </a:moveTo>
                  <a:cubicBezTo>
                    <a:pt x="0" y="47852"/>
                    <a:pt x="47852" y="0"/>
                    <a:pt x="106880" y="0"/>
                  </a:cubicBezTo>
                  <a:lnTo>
                    <a:pt x="1229124" y="0"/>
                  </a:lnTo>
                  <a:cubicBezTo>
                    <a:pt x="1288152" y="0"/>
                    <a:pt x="1336004" y="47852"/>
                    <a:pt x="1336004" y="106880"/>
                  </a:cubicBezTo>
                  <a:lnTo>
                    <a:pt x="1336004" y="961923"/>
                  </a:lnTo>
                  <a:cubicBezTo>
                    <a:pt x="1336004" y="1020951"/>
                    <a:pt x="1288152" y="1068803"/>
                    <a:pt x="1229124" y="1068803"/>
                  </a:cubicBezTo>
                  <a:lnTo>
                    <a:pt x="106880" y="1068803"/>
                  </a:lnTo>
                  <a:cubicBezTo>
                    <a:pt x="47852" y="1068803"/>
                    <a:pt x="0" y="1020951"/>
                    <a:pt x="0" y="961923"/>
                  </a:cubicBezTo>
                  <a:lnTo>
                    <a:pt x="0" y="10688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6" tIns="28896" rIns="28896" bIns="28896" numCol="1" spcCol="1270" anchor="ctr" anchorCtr="0">
              <a:noAutofit/>
            </a:bodyPr>
            <a:lstStyle/>
            <a:p>
              <a:pPr algn="ctr" defTabSz="574379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Scope of Coverage / Control</a:t>
              </a: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5648707" y="4768931"/>
              <a:ext cx="2532195" cy="543944"/>
            </a:xfrm>
            <a:prstGeom prst="leftArrow">
              <a:avLst>
                <a:gd name="adj1" fmla="val 60000"/>
                <a:gd name="adj2" fmla="val 50000"/>
              </a:avLst>
            </a:prstGeom>
            <a:noFill/>
            <a:ln>
              <a:solidFill>
                <a:schemeClr val="accent4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512900" y="4506502"/>
              <a:ext cx="1336004" cy="1068803"/>
            </a:xfrm>
            <a:custGeom>
              <a:avLst/>
              <a:gdLst>
                <a:gd name="connsiteX0" fmla="*/ 0 w 1336004"/>
                <a:gd name="connsiteY0" fmla="*/ 106880 h 1068803"/>
                <a:gd name="connsiteX1" fmla="*/ 106880 w 1336004"/>
                <a:gd name="connsiteY1" fmla="*/ 0 h 1068803"/>
                <a:gd name="connsiteX2" fmla="*/ 1229124 w 1336004"/>
                <a:gd name="connsiteY2" fmla="*/ 0 h 1068803"/>
                <a:gd name="connsiteX3" fmla="*/ 1336004 w 1336004"/>
                <a:gd name="connsiteY3" fmla="*/ 106880 h 1068803"/>
                <a:gd name="connsiteX4" fmla="*/ 1336004 w 1336004"/>
                <a:gd name="connsiteY4" fmla="*/ 961923 h 1068803"/>
                <a:gd name="connsiteX5" fmla="*/ 1229124 w 1336004"/>
                <a:gd name="connsiteY5" fmla="*/ 1068803 h 1068803"/>
                <a:gd name="connsiteX6" fmla="*/ 106880 w 1336004"/>
                <a:gd name="connsiteY6" fmla="*/ 1068803 h 1068803"/>
                <a:gd name="connsiteX7" fmla="*/ 0 w 1336004"/>
                <a:gd name="connsiteY7" fmla="*/ 961923 h 1068803"/>
                <a:gd name="connsiteX8" fmla="*/ 0 w 1336004"/>
                <a:gd name="connsiteY8" fmla="*/ 106880 h 1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004" h="1068803">
                  <a:moveTo>
                    <a:pt x="0" y="106880"/>
                  </a:moveTo>
                  <a:cubicBezTo>
                    <a:pt x="0" y="47852"/>
                    <a:pt x="47852" y="0"/>
                    <a:pt x="106880" y="0"/>
                  </a:cubicBezTo>
                  <a:lnTo>
                    <a:pt x="1229124" y="0"/>
                  </a:lnTo>
                  <a:cubicBezTo>
                    <a:pt x="1288152" y="0"/>
                    <a:pt x="1336004" y="47852"/>
                    <a:pt x="1336004" y="106880"/>
                  </a:cubicBezTo>
                  <a:lnTo>
                    <a:pt x="1336004" y="961923"/>
                  </a:lnTo>
                  <a:cubicBezTo>
                    <a:pt x="1336004" y="1020951"/>
                    <a:pt x="1288152" y="1068803"/>
                    <a:pt x="1229124" y="1068803"/>
                  </a:cubicBezTo>
                  <a:lnTo>
                    <a:pt x="106880" y="1068803"/>
                  </a:lnTo>
                  <a:cubicBezTo>
                    <a:pt x="47852" y="1068803"/>
                    <a:pt x="0" y="1020951"/>
                    <a:pt x="0" y="961923"/>
                  </a:cubicBezTo>
                  <a:lnTo>
                    <a:pt x="0" y="10688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6" tIns="28896" rIns="28896" bIns="28896" numCol="1" spcCol="1270" anchor="ctr" anchorCtr="0">
              <a:noAutofit/>
            </a:bodyPr>
            <a:lstStyle/>
            <a:p>
              <a:pPr algn="ctr" defTabSz="574379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92" b="1" dirty="0">
                  <a:solidFill>
                    <a:prstClr val="white"/>
                  </a:solidFill>
                  <a:cs typeface="Arial" panose="020B0604020202020204" pitchFamily="34" charset="0"/>
                </a:rPr>
                <a:t>Market Limitations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2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212</Words>
  <Application>Microsoft Office PowerPoint</Application>
  <PresentationFormat>On-screen Show (4:3)</PresentationFormat>
  <Paragraphs>69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Manca</dc:creator>
  <cp:lastModifiedBy>Francesco Manca</cp:lastModifiedBy>
  <cp:revision>6</cp:revision>
  <dcterms:created xsi:type="dcterms:W3CDTF">2018-07-09T10:44:00Z</dcterms:created>
  <dcterms:modified xsi:type="dcterms:W3CDTF">2018-07-09T17:33:51Z</dcterms:modified>
</cp:coreProperties>
</file>