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518" r:id="rId2"/>
    <p:sldId id="339" r:id="rId3"/>
    <p:sldId id="340" r:id="rId4"/>
    <p:sldId id="506" r:id="rId5"/>
    <p:sldId id="507" r:id="rId6"/>
    <p:sldId id="516" r:id="rId7"/>
    <p:sldId id="51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jandro Varas Gálvez" initials="AVG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33" autoAdjust="0"/>
    <p:restoredTop sz="95091" autoAdjust="0"/>
  </p:normalViewPr>
  <p:slideViewPr>
    <p:cSldViewPr snapToGrid="0" snapToObjects="1">
      <p:cViewPr>
        <p:scale>
          <a:sx n="90" d="100"/>
          <a:sy n="90" d="100"/>
        </p:scale>
        <p:origin x="4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42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38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AA2E58-B61A-0D4D-9EB5-16B79431236C}" type="doc">
      <dgm:prSet loTypeId="urn:microsoft.com/office/officeart/2005/8/layout/arrow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CA894C-DF7A-1749-BBB1-FE9392F26B44}">
      <dgm:prSet phldrT="[Text]"/>
      <dgm:spPr>
        <a:solidFill>
          <a:schemeClr val="accent1"/>
        </a:solidFill>
      </dgm:spPr>
      <dgm:t>
        <a:bodyPr/>
        <a:lstStyle/>
        <a:p>
          <a:r>
            <a:rPr lang="en-US" b="1" dirty="0"/>
            <a:t>Supply</a:t>
          </a:r>
        </a:p>
        <a:p>
          <a:r>
            <a:rPr lang="en-US" dirty="0"/>
            <a:t>RI </a:t>
          </a:r>
          <a:r>
            <a:rPr lang="en-US" dirty="0" smtClean="0"/>
            <a:t>Results &amp; Services</a:t>
          </a:r>
          <a:endParaRPr lang="en-US" dirty="0"/>
        </a:p>
      </dgm:t>
    </dgm:pt>
    <dgm:pt modelId="{B56AC36B-51AD-4343-B0D4-79048E0D6F5E}" type="parTrans" cxnId="{CA1CD812-A682-E842-9E86-0483E90D87AA}">
      <dgm:prSet/>
      <dgm:spPr/>
      <dgm:t>
        <a:bodyPr/>
        <a:lstStyle/>
        <a:p>
          <a:endParaRPr lang="en-US"/>
        </a:p>
      </dgm:t>
    </dgm:pt>
    <dgm:pt modelId="{E2F2C3A9-03BB-A54F-A0AE-E3CB70C65AD2}" type="sibTrans" cxnId="{CA1CD812-A682-E842-9E86-0483E90D87AA}">
      <dgm:prSet/>
      <dgm:spPr/>
      <dgm:t>
        <a:bodyPr/>
        <a:lstStyle/>
        <a:p>
          <a:endParaRPr lang="en-US"/>
        </a:p>
      </dgm:t>
    </dgm:pt>
    <dgm:pt modelId="{C1EBC4FB-AB4B-0248-9453-A33B2E3F6247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/>
            <a:t>Demand</a:t>
          </a:r>
        </a:p>
        <a:p>
          <a:r>
            <a:rPr lang="en-US" dirty="0" smtClean="0"/>
            <a:t>End User Club of ICT-intensive </a:t>
          </a:r>
          <a:r>
            <a:rPr lang="en-US" dirty="0"/>
            <a:t>SMEs</a:t>
          </a:r>
        </a:p>
      </dgm:t>
    </dgm:pt>
    <dgm:pt modelId="{1D50AD1B-B85A-1346-84FE-129C1CAC9E00}" type="parTrans" cxnId="{21F1F92C-2070-B349-9029-E48C07C212A6}">
      <dgm:prSet/>
      <dgm:spPr/>
      <dgm:t>
        <a:bodyPr/>
        <a:lstStyle/>
        <a:p>
          <a:endParaRPr lang="en-US"/>
        </a:p>
      </dgm:t>
    </dgm:pt>
    <dgm:pt modelId="{945785B1-7843-5C4A-85B5-A383636C7446}" type="sibTrans" cxnId="{21F1F92C-2070-B349-9029-E48C07C212A6}">
      <dgm:prSet/>
      <dgm:spPr/>
      <dgm:t>
        <a:bodyPr/>
        <a:lstStyle/>
        <a:p>
          <a:endParaRPr lang="en-US"/>
        </a:p>
      </dgm:t>
    </dgm:pt>
    <dgm:pt modelId="{7BD42C08-4BA7-F241-B5C3-FA910CF23170}" type="pres">
      <dgm:prSet presAssocID="{B5AA2E58-B61A-0D4D-9EB5-16B7943123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7041EF-18F5-EE4F-9B0D-709635404DDE}" type="pres">
      <dgm:prSet presAssocID="{64CA894C-DF7A-1749-BBB1-FE9392F26B4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46690-E6A5-2348-A2CE-6F310787ACA8}" type="pres">
      <dgm:prSet presAssocID="{C1EBC4FB-AB4B-0248-9453-A33B2E3F6247}" presName="arrow" presStyleLbl="node1" presStyleIdx="1" presStyleCnt="2" custRadScaleRad="100448" custRadScaleInc="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F1F92C-2070-B349-9029-E48C07C212A6}" srcId="{B5AA2E58-B61A-0D4D-9EB5-16B79431236C}" destId="{C1EBC4FB-AB4B-0248-9453-A33B2E3F6247}" srcOrd="1" destOrd="0" parTransId="{1D50AD1B-B85A-1346-84FE-129C1CAC9E00}" sibTransId="{945785B1-7843-5C4A-85B5-A383636C7446}"/>
    <dgm:cxn modelId="{403BBF07-8961-1645-A814-1BEC048B88F6}" type="presOf" srcId="{B5AA2E58-B61A-0D4D-9EB5-16B79431236C}" destId="{7BD42C08-4BA7-F241-B5C3-FA910CF23170}" srcOrd="0" destOrd="0" presId="urn:microsoft.com/office/officeart/2005/8/layout/arrow5"/>
    <dgm:cxn modelId="{37573ED4-2A24-4546-9BD6-CD079DAD82B9}" type="presOf" srcId="{C1EBC4FB-AB4B-0248-9453-A33B2E3F6247}" destId="{1AB46690-E6A5-2348-A2CE-6F310787ACA8}" srcOrd="0" destOrd="0" presId="urn:microsoft.com/office/officeart/2005/8/layout/arrow5"/>
    <dgm:cxn modelId="{31C4684E-9C7D-044D-AE4F-95A6AFC52D76}" type="presOf" srcId="{64CA894C-DF7A-1749-BBB1-FE9392F26B44}" destId="{687041EF-18F5-EE4F-9B0D-709635404DDE}" srcOrd="0" destOrd="0" presId="urn:microsoft.com/office/officeart/2005/8/layout/arrow5"/>
    <dgm:cxn modelId="{CA1CD812-A682-E842-9E86-0483E90D87AA}" srcId="{B5AA2E58-B61A-0D4D-9EB5-16B79431236C}" destId="{64CA894C-DF7A-1749-BBB1-FE9392F26B44}" srcOrd="0" destOrd="0" parTransId="{B56AC36B-51AD-4343-B0D4-79048E0D6F5E}" sibTransId="{E2F2C3A9-03BB-A54F-A0AE-E3CB70C65AD2}"/>
    <dgm:cxn modelId="{B18CFC9F-0011-9840-992B-B23E8FCB25D0}" type="presParOf" srcId="{7BD42C08-4BA7-F241-B5C3-FA910CF23170}" destId="{687041EF-18F5-EE4F-9B0D-709635404DDE}" srcOrd="0" destOrd="0" presId="urn:microsoft.com/office/officeart/2005/8/layout/arrow5"/>
    <dgm:cxn modelId="{3DDEC531-02B7-B748-9081-56E43D4E10FB}" type="presParOf" srcId="{7BD42C08-4BA7-F241-B5C3-FA910CF23170}" destId="{1AB46690-E6A5-2348-A2CE-6F310787ACA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041EF-18F5-EE4F-9B0D-709635404DDE}">
      <dsp:nvSpPr>
        <dsp:cNvPr id="0" name=""/>
        <dsp:cNvSpPr/>
      </dsp:nvSpPr>
      <dsp:spPr>
        <a:xfrm rot="16200000">
          <a:off x="1466" y="889"/>
          <a:ext cx="2741420" cy="2741420"/>
        </a:xfrm>
        <a:prstGeom prst="downArrow">
          <a:avLst>
            <a:gd name="adj1" fmla="val 50000"/>
            <a:gd name="adj2" fmla="val 35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Supply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RI </a:t>
          </a:r>
          <a:r>
            <a:rPr lang="en-US" sz="2000" kern="1200" dirty="0" smtClean="0"/>
            <a:t>Results &amp; Services</a:t>
          </a:r>
          <a:endParaRPr lang="en-US" sz="2000" kern="1200" dirty="0"/>
        </a:p>
      </dsp:txBody>
      <dsp:txXfrm rot="5400000">
        <a:off x="1466" y="686244"/>
        <a:ext cx="2261672" cy="1370710"/>
      </dsp:txXfrm>
    </dsp:sp>
    <dsp:sp modelId="{1AB46690-E6A5-2348-A2CE-6F310787ACA8}">
      <dsp:nvSpPr>
        <dsp:cNvPr id="0" name=""/>
        <dsp:cNvSpPr/>
      </dsp:nvSpPr>
      <dsp:spPr>
        <a:xfrm rot="5400000">
          <a:off x="5856479" y="1779"/>
          <a:ext cx="2741420" cy="2741420"/>
        </a:xfrm>
        <a:prstGeom prst="downArrow">
          <a:avLst>
            <a:gd name="adj1" fmla="val 50000"/>
            <a:gd name="adj2" fmla="val 35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/>
            <a:t>Demand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End User Club of ICT-intensive </a:t>
          </a:r>
          <a:r>
            <a:rPr lang="en-US" sz="2000" kern="1200" dirty="0"/>
            <a:t>SMEs</a:t>
          </a:r>
        </a:p>
      </dsp:txBody>
      <dsp:txXfrm rot="-5400000">
        <a:off x="6336227" y="687134"/>
        <a:ext cx="2261672" cy="137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DA546-1674-F448-A800-854858CCF18D}" type="datetimeFigureOut">
              <a:rPr lang="en-US" smtClean="0"/>
              <a:pPr/>
              <a:t>10/23/17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A8104-DA55-964C-969C-79E0A6A166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9547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994D-257C-5948-88EF-3F6C0500DD95}" type="datetimeFigureOut">
              <a:rPr lang="en-US" smtClean="0"/>
              <a:pPr/>
              <a:t>10/23/17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4D571-A9E7-FD40-A995-F1127CBCF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4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from WP2 from Technology</a:t>
            </a:r>
            <a:r>
              <a:rPr lang="en-US" baseline="0" dirty="0" smtClean="0"/>
              <a:t> Radar (T2.1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71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4D571-A9E7-FD40-A995-F1127CBCFE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14.xml.rels><?xml version="1.0" encoding="UTF-8" standalone="yes"?>
<Relationships xmlns="http://schemas.openxmlformats.org/package/2006/relationships"><Relationship Id="rId11" Type="http://schemas.openxmlformats.org/officeDocument/2006/relationships/hyperlink" Target="https://twitter.com/cyberwatchingeu" TargetMode="External"/><Relationship Id="rId12" Type="http://schemas.openxmlformats.org/officeDocument/2006/relationships/hyperlink" Target="mailto:info@cyberwatching.eu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2.emf"/><Relationship Id="rId10" Type="http://schemas.openxmlformats.org/officeDocument/2006/relationships/hyperlink" Target="http://www.cyberwatching.eu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.emf"/><Relationship Id="rId5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cyberwatching.eu/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cyberwatching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56420" y="2436147"/>
            <a:ext cx="4197921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6418" y="4221213"/>
            <a:ext cx="4197922" cy="14175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subtitle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9263" y="6382115"/>
            <a:ext cx="70769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82115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67" y="278669"/>
            <a:ext cx="7176184" cy="1901885"/>
          </a:xfrm>
          <a:prstGeom prst="rect">
            <a:avLst/>
          </a:prstGeom>
        </p:spPr>
      </p:pic>
      <p:sp>
        <p:nvSpPr>
          <p:cNvPr id="7" name="Rettangolo 6"/>
          <p:cNvSpPr/>
          <p:nvPr userDrawn="1"/>
        </p:nvSpPr>
        <p:spPr>
          <a:xfrm>
            <a:off x="3724275" y="5894394"/>
            <a:ext cx="45720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+mn-lt"/>
                <a:cs typeface="+mn-cs"/>
              </a:rPr>
              <a:t>Funded </a:t>
            </a:r>
            <a:r>
              <a:rPr lang="en-US" sz="1200" dirty="0">
                <a:latin typeface="+mn-lt"/>
                <a:cs typeface="+mn-cs"/>
              </a:rPr>
              <a:t>by the European Commission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  <a:cs typeface="+mn-cs"/>
              </a:rPr>
              <a:t>Horizon 2020 – Grant # </a:t>
            </a:r>
            <a:r>
              <a:rPr lang="en-US" sz="1200" dirty="0" smtClean="0">
                <a:latin typeface="+mn-lt"/>
                <a:cs typeface="+mn-cs"/>
              </a:rPr>
              <a:t>740129</a:t>
            </a:r>
            <a:endParaRPr lang="en-US" sz="1200" dirty="0">
              <a:latin typeface="+mn-lt"/>
              <a:cs typeface="+mn-cs"/>
            </a:endParaRPr>
          </a:p>
        </p:txBody>
      </p:sp>
      <p:pic>
        <p:nvPicPr>
          <p:cNvPr id="9" name="Picture 2" descr="EU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759" y="5943428"/>
            <a:ext cx="590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02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529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3220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5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261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2"/>
          </p:nvPr>
        </p:nvSpPr>
        <p:spPr>
          <a:xfrm>
            <a:off x="468314" y="981075"/>
            <a:ext cx="8280400" cy="54721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piè di pagina 4"/>
          <p:cNvSpPr txBox="1">
            <a:spLocks/>
          </p:cNvSpPr>
          <p:nvPr userDrawn="1"/>
        </p:nvSpPr>
        <p:spPr>
          <a:xfrm>
            <a:off x="3203849" y="638133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 smtClean="0"/>
              <a:t>Kickoff</a:t>
            </a:r>
            <a:r>
              <a:rPr lang="it-IT" dirty="0" smtClean="0"/>
              <a:t> meeting – Pisa, 4-5 </a:t>
            </a:r>
            <a:r>
              <a:rPr lang="it-IT" dirty="0" err="1" smtClean="0"/>
              <a:t>Feb</a:t>
            </a:r>
            <a:r>
              <a:rPr lang="it-IT" dirty="0" smtClean="0"/>
              <a:t> 2016</a:t>
            </a:r>
            <a:endParaRPr lang="it-IT" dirty="0"/>
          </a:p>
        </p:txBody>
      </p:sp>
      <p:sp>
        <p:nvSpPr>
          <p:cNvPr id="9" name="Segnaposto numero diapositiva 5"/>
          <p:cNvSpPr txBox="1">
            <a:spLocks/>
          </p:cNvSpPr>
          <p:nvPr userDrawn="1"/>
        </p:nvSpPr>
        <p:spPr>
          <a:xfrm>
            <a:off x="5173961" y="63813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659CFE2-F157-E846-9130-9900CC7861E7}" type="slidenum">
              <a:rPr lang="it-IT" smtClean="0">
                <a:solidFill>
                  <a:schemeClr val="bg1"/>
                </a:solidFill>
              </a:rPr>
              <a:pPr/>
              <a:t>‹#›</a:t>
            </a:fld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1661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9" name="Rettangolo 8"/>
          <p:cNvSpPr/>
          <p:nvPr userDrawn="1"/>
        </p:nvSpPr>
        <p:spPr>
          <a:xfrm>
            <a:off x="-252413" y="5732463"/>
            <a:ext cx="9577388" cy="1125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0" name="Immagine 9" descr="AON_Transparen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16366" y="5858972"/>
            <a:ext cx="966372" cy="966372"/>
          </a:xfrm>
          <a:prstGeom prst="rect">
            <a:avLst/>
          </a:prstGeom>
        </p:spPr>
      </p:pic>
      <p:pic>
        <p:nvPicPr>
          <p:cNvPr id="11" name="Immagine 10" descr="Conceptivity_Transparent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62667" y="5975950"/>
            <a:ext cx="577879" cy="577879"/>
          </a:xfrm>
          <a:prstGeom prst="rect">
            <a:avLst/>
          </a:prstGeom>
        </p:spPr>
      </p:pic>
      <p:pic>
        <p:nvPicPr>
          <p:cNvPr id="12" name="Immagine 11" descr="DSMA_Transparent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7689" y="5975950"/>
            <a:ext cx="1059278" cy="577879"/>
          </a:xfrm>
          <a:prstGeom prst="rect">
            <a:avLst/>
          </a:prstGeom>
        </p:spPr>
      </p:pic>
      <p:pic>
        <p:nvPicPr>
          <p:cNvPr id="13" name="Immagine 12" descr="ICT_Legal_RS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47135" y="6008573"/>
            <a:ext cx="579181" cy="579181"/>
          </a:xfrm>
          <a:prstGeom prst="rect">
            <a:avLst/>
          </a:prstGeom>
        </p:spPr>
      </p:pic>
      <p:pic>
        <p:nvPicPr>
          <p:cNvPr id="14" name="Immagine 13" descr="logo_ciberseguridad_transparent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50169" y="6088911"/>
            <a:ext cx="1349727" cy="592023"/>
          </a:xfrm>
          <a:prstGeom prst="rect">
            <a:avLst/>
          </a:prstGeom>
        </p:spPr>
      </p:pic>
      <p:pic>
        <p:nvPicPr>
          <p:cNvPr id="15" name="Immagine 14" descr="Trust_Logo_Tranparen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6476" y="6200414"/>
            <a:ext cx="1526042" cy="305209"/>
          </a:xfrm>
          <a:prstGeom prst="rect">
            <a:avLst/>
          </a:prstGeom>
        </p:spPr>
      </p:pic>
      <p:pic>
        <p:nvPicPr>
          <p:cNvPr id="16" name="Immagine 15" descr="University_of_Oxford.jp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889569" y="6167758"/>
            <a:ext cx="1243915" cy="382504"/>
          </a:xfrm>
          <a:prstGeom prst="rect">
            <a:avLst/>
          </a:prstGeom>
        </p:spPr>
      </p:pic>
      <p:pic>
        <p:nvPicPr>
          <p:cNvPr id="17" name="Picture 7" descr="Cyberwatching_logo1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709"/>
            <a:ext cx="4648200" cy="1231900"/>
          </a:xfrm>
          <a:prstGeom prst="rect">
            <a:avLst/>
          </a:prstGeom>
        </p:spPr>
      </p:pic>
      <p:sp>
        <p:nvSpPr>
          <p:cNvPr id="18" name="Rettangolo 17"/>
          <p:cNvSpPr/>
          <p:nvPr userDrawn="1"/>
        </p:nvSpPr>
        <p:spPr>
          <a:xfrm>
            <a:off x="5680950" y="3962400"/>
            <a:ext cx="27788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0000"/>
                </a:solidFill>
                <a:latin typeface="+mn-lt"/>
                <a:cs typeface="+mn-cs"/>
                <a:hlinkClick r:id="rId10"/>
              </a:rPr>
              <a:t>www.cyberwatching.eu</a:t>
            </a:r>
            <a:endParaRPr lang="en-US" sz="2000" b="1" dirty="0"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65783"/>
                </a:solidFill>
                <a:latin typeface="+mn-lt"/>
                <a:cs typeface="+mn-cs"/>
                <a:hlinkClick r:id="rId11"/>
              </a:rPr>
              <a:t>@</a:t>
            </a:r>
            <a:r>
              <a:rPr lang="en-US" sz="2000" b="1" dirty="0" err="1" smtClean="0">
                <a:solidFill>
                  <a:srgbClr val="065783"/>
                </a:solidFill>
                <a:latin typeface="+mn-lt"/>
                <a:cs typeface="+mn-cs"/>
                <a:hlinkClick r:id="rId11"/>
              </a:rPr>
              <a:t>cyberwatching.eu</a:t>
            </a:r>
            <a:endParaRPr lang="en-US" sz="2000" b="1" dirty="0" smtClean="0">
              <a:solidFill>
                <a:srgbClr val="065783"/>
              </a:solidFill>
              <a:latin typeface="+mn-lt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065783"/>
                </a:solidFill>
                <a:latin typeface="+mn-lt"/>
                <a:cs typeface="+mn-cs"/>
                <a:hlinkClick r:id="rId12"/>
              </a:rPr>
              <a:t>info@cyberwatching.eu </a:t>
            </a:r>
            <a:endParaRPr lang="en-US" sz="2000" b="1" dirty="0">
              <a:solidFill>
                <a:srgbClr val="065783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1483" y="269528"/>
            <a:ext cx="5735321" cy="1143000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yberwatching_logo1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" y="269529"/>
            <a:ext cx="2434841" cy="6453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5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878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o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33540"/>
            <a:ext cx="8229601" cy="865912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600206"/>
            <a:ext cx="8229601" cy="4525963"/>
          </a:xfrm>
        </p:spPr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3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3"/>
              </a:buBlip>
              <a:defRPr/>
            </a:lvl5pPr>
          </a:lstStyle>
          <a:p>
            <a:pPr lvl="0"/>
            <a:r>
              <a:rPr lang="it-IT" dirty="0" smtClean="0"/>
              <a:t>Click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err="1" smtClean="0"/>
              <a:t>Second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err="1" smtClean="0"/>
              <a:t>Third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4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30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732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8549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02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843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039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1564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83811" y="6356357"/>
            <a:ext cx="7076983" cy="365125"/>
          </a:xfrm>
        </p:spPr>
        <p:txBody>
          <a:bodyPr/>
          <a:lstStyle/>
          <a:p>
            <a:r>
              <a:rPr lang="it-IT" dirty="0" err="1" smtClean="0"/>
              <a:t>Cyberwatching.eu</a:t>
            </a:r>
            <a:r>
              <a:rPr lang="it-IT" dirty="0" smtClean="0"/>
              <a:t> </a:t>
            </a:r>
            <a:r>
              <a:rPr lang="it-IT" dirty="0" err="1" smtClean="0"/>
              <a:t>presentation</a:t>
            </a:r>
            <a:r>
              <a:rPr lang="it-IT" dirty="0" smtClean="0"/>
              <a:t> May </a:t>
            </a:r>
            <a:r>
              <a:rPr lang="en-US" dirty="0" smtClean="0"/>
              <a:t>2017 | </a:t>
            </a:r>
            <a:r>
              <a:rPr lang="en-US" dirty="0" smtClean="0">
                <a:hlinkClick r:id="rId2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0886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6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63ECE-1657-1E40-A939-D002ADF1738A}" type="datetime1">
              <a:rPr lang="it-IT" smtClean="0"/>
              <a:pPr/>
              <a:t>23/10/17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Cyberwatching.eu has received funding from the European Union’s Horizon 2020 research and innovation programme  under grant agreement No 740129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036B6-88E1-BD4A-9A6B-489274A18B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g-cyberwatching2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19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5" r:id="rId13"/>
    <p:sldLayoutId id="2147483686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hyperlink" Target="http://www.cyberwatching.e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4.png"/><Relationship Id="rId5" Type="http://schemas.openxmlformats.org/officeDocument/2006/relationships/hyperlink" Target="http://www.cyberwatching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cyberwatching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watching.eu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watching.eu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watching.eu/" TargetMode="Externa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image" Target="../media/image15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bit.ly/2gc3uS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yberwatching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62" y="12700"/>
            <a:ext cx="9162062" cy="570989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Cyberwatching.eu presentation May </a:t>
            </a:r>
            <a:r>
              <a:rPr lang="en-US" smtClean="0"/>
              <a:t>2017 | </a:t>
            </a:r>
            <a:r>
              <a:rPr lang="en-US" smtClean="0">
                <a:hlinkClick r:id="rId3"/>
              </a:rPr>
              <a:t>www.cyberwatching.eu</a:t>
            </a:r>
            <a:r>
              <a:rPr lang="en-US" smtClean="0"/>
              <a:t> | @cyberwatching.eu </a:t>
            </a:r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0" y="5933050"/>
            <a:ext cx="9144000" cy="799323"/>
            <a:chOff x="0" y="5458028"/>
            <a:chExt cx="9144000" cy="799323"/>
          </a:xfrm>
        </p:grpSpPr>
        <p:sp>
          <p:nvSpPr>
            <p:cNvPr id="8" name="Rectangle 7"/>
            <p:cNvSpPr/>
            <p:nvPr/>
          </p:nvSpPr>
          <p:spPr>
            <a:xfrm>
              <a:off x="0" y="5465551"/>
              <a:ext cx="9144000" cy="79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asellaDiTesto 15"/>
            <p:cNvSpPr txBox="1">
              <a:spLocks noChangeArrowheads="1"/>
            </p:cNvSpPr>
            <p:nvPr/>
          </p:nvSpPr>
          <p:spPr bwMode="auto">
            <a:xfrm>
              <a:off x="250826" y="5458028"/>
              <a:ext cx="864235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GB" sz="2000" b="1" dirty="0" smtClean="0"/>
                <a:t>Our main assets are: </a:t>
              </a:r>
            </a:p>
            <a:p>
              <a:pPr algn="ctr"/>
              <a:r>
                <a:rPr lang="en-GB" sz="2000" b="1" dirty="0" smtClean="0"/>
                <a:t>Observatory, Service catalogue, Marketplace and SME end-user club</a:t>
              </a:r>
              <a:endParaRPr lang="en-GB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8791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7114"/>
            <a:ext cx="9144000" cy="1511085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3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3441" y="0"/>
            <a:ext cx="647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Arial"/>
                <a:ea typeface="MS PGothic" charset="0"/>
                <a:cs typeface="Arial"/>
              </a:rPr>
              <a:t>Asset #1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Observatory 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713" y="3427385"/>
            <a:ext cx="8797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4"/>
              </a:buBlip>
            </a:pPr>
            <a:r>
              <a:rPr lang="en-US" sz="2400" b="1" dirty="0">
                <a:cs typeface="Arial"/>
              </a:rPr>
              <a:t>Monitor</a:t>
            </a:r>
            <a:r>
              <a:rPr lang="en-US" sz="2400" dirty="0">
                <a:cs typeface="Arial"/>
              </a:rPr>
              <a:t> </a:t>
            </a:r>
            <a:r>
              <a:rPr lang="en-US" sz="2400" b="1" dirty="0">
                <a:cs typeface="Arial"/>
              </a:rPr>
              <a:t>all cybersecurity and privacy R&amp;D initiatives </a:t>
            </a:r>
            <a:r>
              <a:rPr lang="en-US" sz="2400" dirty="0">
                <a:cs typeface="Arial"/>
              </a:rPr>
              <a:t>across EU and at National level </a:t>
            </a:r>
            <a:r>
              <a:rPr lang="mr-IN" sz="2400" dirty="0">
                <a:cs typeface="Arial"/>
              </a:rPr>
              <a:t>–</a:t>
            </a:r>
            <a:r>
              <a:rPr lang="en-US" sz="2400" dirty="0">
                <a:cs typeface="Arial"/>
              </a:rPr>
              <a:t> Already 150+ identified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400" dirty="0">
                <a:cs typeface="Arial"/>
              </a:rPr>
              <a:t>Clustering projects based on cybersecurity taxonomy &amp; PCA</a:t>
            </a:r>
          </a:p>
          <a:p>
            <a:pPr marL="285750" indent="-285750">
              <a:buBlip>
                <a:blip r:embed="rId4"/>
              </a:buBlip>
            </a:pPr>
            <a:r>
              <a:rPr lang="en-US" sz="2400" dirty="0">
                <a:cs typeface="Arial"/>
              </a:rPr>
              <a:t>Cluster events on TRL analysis &amp; (re-)usability of research results</a:t>
            </a:r>
          </a:p>
          <a:p>
            <a:pPr marL="285750" indent="-285750">
              <a:buBlip>
                <a:blip r:embed="rId4"/>
              </a:buBlip>
            </a:pPr>
            <a:r>
              <a:rPr lang="en-GB" sz="2400" dirty="0">
                <a:cs typeface="Arial"/>
              </a:rPr>
              <a:t>Synergies &amp; convergence for future funding </a:t>
            </a:r>
            <a:r>
              <a:rPr lang="en-GB" sz="2400" dirty="0" smtClean="0">
                <a:cs typeface="Arial"/>
              </a:rPr>
              <a:t>opportunities</a:t>
            </a:r>
            <a:endParaRPr lang="en-GB" sz="2400" dirty="0"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" y="5671149"/>
            <a:ext cx="9144001" cy="55519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CasellaDiTesto 15"/>
          <p:cNvSpPr txBox="1">
            <a:spLocks noChangeArrowheads="1"/>
          </p:cNvSpPr>
          <p:nvPr/>
        </p:nvSpPr>
        <p:spPr bwMode="auto">
          <a:xfrm>
            <a:off x="250824" y="5757044"/>
            <a:ext cx="86423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sz="2000" b="1" dirty="0">
                <a:latin typeface="Arial"/>
                <a:cs typeface="Arial"/>
              </a:rPr>
              <a:t>A European technology </a:t>
            </a:r>
            <a:r>
              <a:rPr lang="en-GB" sz="2000" b="1" dirty="0" smtClean="0">
                <a:latin typeface="Arial"/>
                <a:cs typeface="Arial"/>
              </a:rPr>
              <a:t>radar - Get visible at an EU level</a:t>
            </a:r>
            <a:endParaRPr lang="en-GB" sz="2000" b="1" dirty="0">
              <a:latin typeface="Arial"/>
              <a:cs typeface="Arial"/>
            </a:endParaRPr>
          </a:p>
        </p:txBody>
      </p:sp>
      <p:sp>
        <p:nvSpPr>
          <p:cNvPr id="22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1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454677"/>
            <a:ext cx="7076983" cy="365125"/>
          </a:xfrm>
        </p:spPr>
        <p:txBody>
          <a:bodyPr/>
          <a:lstStyle/>
          <a:p>
            <a:r>
              <a:rPr lang="it-IT" dirty="0" err="1" smtClean="0"/>
              <a:t>Cybersecurity</a:t>
            </a:r>
            <a:r>
              <a:rPr lang="it-IT" dirty="0" smtClean="0"/>
              <a:t> in </a:t>
            </a:r>
            <a:r>
              <a:rPr lang="it-IT" dirty="0" err="1" smtClean="0"/>
              <a:t>Practice</a:t>
            </a:r>
            <a:r>
              <a:rPr lang="it-IT" dirty="0" smtClean="0"/>
              <a:t> | 12 </a:t>
            </a:r>
            <a:r>
              <a:rPr lang="it-IT" dirty="0" err="1" smtClean="0"/>
              <a:t>Oct</a:t>
            </a:r>
            <a:r>
              <a:rPr lang="it-IT" dirty="0" smtClean="0"/>
              <a:t> </a:t>
            </a:r>
            <a:r>
              <a:rPr lang="en-US" dirty="0" smtClean="0"/>
              <a:t>2017 | </a:t>
            </a:r>
            <a:r>
              <a:rPr lang="en-US" dirty="0" smtClean="0">
                <a:hlinkClick r:id="rId5"/>
              </a:rPr>
              <a:t>www.cyberwatching.eu</a:t>
            </a:r>
            <a:r>
              <a:rPr lang="en-US" dirty="0" smtClean="0"/>
              <a:t> | @</a:t>
            </a:r>
            <a:r>
              <a:rPr lang="en-US" dirty="0" err="1" smtClean="0"/>
              <a:t>cyberwatching.eu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25" name="Group 15"/>
          <p:cNvGrpSpPr/>
          <p:nvPr/>
        </p:nvGrpSpPr>
        <p:grpSpPr>
          <a:xfrm>
            <a:off x="182095" y="1132869"/>
            <a:ext cx="1727294" cy="2269116"/>
            <a:chOff x="1295022" y="3760096"/>
            <a:chExt cx="1237590" cy="1575433"/>
          </a:xfrm>
        </p:grpSpPr>
        <p:sp>
          <p:nvSpPr>
            <p:cNvPr id="27" name="Down Arrow 12"/>
            <p:cNvSpPr/>
            <p:nvPr/>
          </p:nvSpPr>
          <p:spPr>
            <a:xfrm>
              <a:off x="1710894" y="4951601"/>
              <a:ext cx="319928" cy="383928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7"/>
            <p:cNvSpPr/>
            <p:nvPr/>
          </p:nvSpPr>
          <p:spPr>
            <a:xfrm>
              <a:off x="1295022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840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" y="1214140"/>
            <a:ext cx="9144000" cy="1511085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4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3441" y="-29496"/>
            <a:ext cx="647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Arial"/>
                <a:ea typeface="MS PGothic" charset="0"/>
                <a:cs typeface="Arial"/>
              </a:rPr>
              <a:t>Asset #2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Catalogue of Services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173" y="3455941"/>
            <a:ext cx="8806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65113">
              <a:buBlip>
                <a:blip r:embed="rId3"/>
              </a:buBlip>
            </a:pPr>
            <a:r>
              <a:rPr lang="en-US" sz="2400" dirty="0" smtClean="0">
                <a:cs typeface="Arial"/>
              </a:rPr>
              <a:t>Online </a:t>
            </a:r>
            <a:r>
              <a:rPr lang="en-US" sz="2400" dirty="0">
                <a:cs typeface="Arial"/>
              </a:rPr>
              <a:t>catalogue of </a:t>
            </a:r>
            <a:r>
              <a:rPr lang="en-US" sz="2400" b="1" dirty="0">
                <a:cs typeface="Arial"/>
              </a:rPr>
              <a:t>R&amp;I </a:t>
            </a:r>
            <a:r>
              <a:rPr lang="en-US" sz="2400" b="1" dirty="0" smtClean="0">
                <a:cs typeface="Arial"/>
              </a:rPr>
              <a:t>projects </a:t>
            </a:r>
            <a:r>
              <a:rPr lang="en-US" sz="2400" b="1" dirty="0">
                <a:cs typeface="Arial"/>
              </a:rPr>
              <a:t>and </a:t>
            </a:r>
            <a:r>
              <a:rPr lang="en-US" sz="2400" b="1" dirty="0" smtClean="0">
                <a:cs typeface="Arial"/>
              </a:rPr>
              <a:t>services</a:t>
            </a:r>
            <a:endParaRPr lang="en-US" sz="2400" dirty="0">
              <a:cs typeface="Arial"/>
            </a:endParaRPr>
          </a:p>
          <a:p>
            <a:pPr marL="273050" indent="-265113">
              <a:buBlip>
                <a:blip r:embed="rId3"/>
              </a:buBlip>
            </a:pPr>
            <a:r>
              <a:rPr lang="en-GB" sz="2400" dirty="0" smtClean="0">
                <a:cs typeface="Arial"/>
              </a:rPr>
              <a:t>Single access point for all EU &amp; National projects</a:t>
            </a:r>
          </a:p>
          <a:p>
            <a:pPr marL="273050" indent="-265113">
              <a:buBlip>
                <a:blip r:embed="rId3"/>
              </a:buBlip>
            </a:pPr>
            <a:r>
              <a:rPr lang="en-GB" sz="2400" dirty="0">
                <a:cs typeface="Arial"/>
              </a:rPr>
              <a:t>S</a:t>
            </a:r>
            <a:r>
              <a:rPr lang="en-GB" sz="2400" dirty="0" smtClean="0">
                <a:cs typeface="Arial"/>
              </a:rPr>
              <a:t>ervice-oriented offers: user needs, pain points, changing people’s lives, target stakeholders, mapped to taxonomy</a:t>
            </a:r>
          </a:p>
          <a:p>
            <a:pPr marL="273050" indent="-265113">
              <a:buBlip>
                <a:blip r:embed="rId3"/>
              </a:buBlip>
            </a:pPr>
            <a:endParaRPr lang="en-GB" sz="2400" dirty="0" smtClean="0"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430912"/>
            <a:ext cx="9144001" cy="869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asellaDiTesto 15"/>
          <p:cNvSpPr txBox="1">
            <a:spLocks noChangeArrowheads="1"/>
          </p:cNvSpPr>
          <p:nvPr/>
        </p:nvSpPr>
        <p:spPr bwMode="auto">
          <a:xfrm>
            <a:off x="206385" y="5502771"/>
            <a:ext cx="8642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en-GB" b="1" dirty="0">
                <a:latin typeface="Arial"/>
                <a:cs typeface="Arial"/>
              </a:rPr>
              <a:t>Make your Cybersecurity &amp; privacy results more findable &amp; accessible</a:t>
            </a:r>
          </a:p>
          <a:p>
            <a:pPr algn="ctr" eaLnBrk="1" hangingPunct="1"/>
            <a:r>
              <a:rPr lang="en-GB" b="1" dirty="0">
                <a:latin typeface="Arial"/>
                <a:cs typeface="Arial"/>
              </a:rPr>
              <a:t>Submit your project: http://</a:t>
            </a:r>
            <a:r>
              <a:rPr lang="en-GB" b="1" dirty="0" err="1">
                <a:latin typeface="Arial"/>
                <a:cs typeface="Arial"/>
              </a:rPr>
              <a:t>bit.ly</a:t>
            </a:r>
            <a:r>
              <a:rPr lang="en-GB" b="1" dirty="0">
                <a:latin typeface="Arial"/>
                <a:cs typeface="Arial"/>
              </a:rPr>
              <a:t>/2xiQh17</a:t>
            </a:r>
          </a:p>
        </p:txBody>
      </p:sp>
      <p:sp>
        <p:nvSpPr>
          <p:cNvPr id="21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1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4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grpSp>
        <p:nvGrpSpPr>
          <p:cNvPr id="28" name="Group 15"/>
          <p:cNvGrpSpPr/>
          <p:nvPr/>
        </p:nvGrpSpPr>
        <p:grpSpPr>
          <a:xfrm>
            <a:off x="2601969" y="1120926"/>
            <a:ext cx="1625456" cy="2228905"/>
            <a:chOff x="1743402" y="3760096"/>
            <a:chExt cx="1237590" cy="1648471"/>
          </a:xfrm>
        </p:grpSpPr>
        <p:sp>
          <p:nvSpPr>
            <p:cNvPr id="29" name="Oval 7"/>
            <p:cNvSpPr/>
            <p:nvPr/>
          </p:nvSpPr>
          <p:spPr>
            <a:xfrm>
              <a:off x="1743402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12"/>
            <p:cNvSpPr/>
            <p:nvPr/>
          </p:nvSpPr>
          <p:spPr>
            <a:xfrm>
              <a:off x="2149440" y="4946616"/>
              <a:ext cx="425513" cy="461951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73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2631"/>
            <a:ext cx="9144000" cy="1511085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5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73441" y="0"/>
            <a:ext cx="647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Arial"/>
                <a:ea typeface="MS PGothic" charset="0"/>
                <a:cs typeface="Arial"/>
              </a:rPr>
              <a:t>Asset #3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Marketplace 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sp>
        <p:nvSpPr>
          <p:cNvPr id="14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553201" y="6356357"/>
            <a:ext cx="2133600" cy="365125"/>
          </a:xfrm>
        </p:spPr>
        <p:txBody>
          <a:bodyPr/>
          <a:lstStyle/>
          <a:p>
            <a:fld id="{18E036B6-88E1-BD4A-9A6B-489274A18B6B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21" name="Group 15"/>
          <p:cNvGrpSpPr/>
          <p:nvPr/>
        </p:nvGrpSpPr>
        <p:grpSpPr>
          <a:xfrm>
            <a:off x="4896215" y="1031369"/>
            <a:ext cx="1603894" cy="2094433"/>
            <a:chOff x="2133600" y="3760096"/>
            <a:chExt cx="1237590" cy="1635656"/>
          </a:xfrm>
        </p:grpSpPr>
        <p:sp>
          <p:nvSpPr>
            <p:cNvPr id="22" name="Oval 7"/>
            <p:cNvSpPr/>
            <p:nvPr/>
          </p:nvSpPr>
          <p:spPr>
            <a:xfrm>
              <a:off x="2133600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wn Arrow 12"/>
            <p:cNvSpPr/>
            <p:nvPr/>
          </p:nvSpPr>
          <p:spPr>
            <a:xfrm>
              <a:off x="2603387" y="4958832"/>
              <a:ext cx="298013" cy="436920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57723" y="6447684"/>
            <a:ext cx="7076983" cy="365125"/>
          </a:xfrm>
        </p:spPr>
        <p:txBody>
          <a:bodyPr/>
          <a:lstStyle/>
          <a:p>
            <a:r>
              <a:rPr lang="it-IT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3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1" y="5415385"/>
            <a:ext cx="9144001" cy="1028148"/>
            <a:chOff x="1" y="5840595"/>
            <a:chExt cx="9144001" cy="1028148"/>
          </a:xfrm>
        </p:grpSpPr>
        <p:sp>
          <p:nvSpPr>
            <p:cNvPr id="34" name="Rectangle 18"/>
            <p:cNvSpPr/>
            <p:nvPr/>
          </p:nvSpPr>
          <p:spPr>
            <a:xfrm>
              <a:off x="1" y="5840595"/>
              <a:ext cx="9144001" cy="82330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asellaDiTesto 15"/>
            <p:cNvSpPr txBox="1">
              <a:spLocks noChangeArrowheads="1"/>
            </p:cNvSpPr>
            <p:nvPr/>
          </p:nvSpPr>
          <p:spPr bwMode="auto">
            <a:xfrm>
              <a:off x="296533" y="5853080"/>
              <a:ext cx="864235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GB" sz="2000" b="1" dirty="0" smtClean="0">
                  <a:latin typeface="Arial"/>
                  <a:cs typeface="Arial"/>
                </a:rPr>
                <a:t>Connecting research results with the </a:t>
              </a:r>
              <a:r>
                <a:rPr lang="en-GB" sz="2000" b="1" dirty="0">
                  <a:latin typeface="Arial"/>
                  <a:cs typeface="Arial"/>
                </a:rPr>
                <a:t>supply and </a:t>
              </a:r>
              <a:r>
                <a:rPr lang="en-GB" sz="2000" b="1" dirty="0" smtClean="0">
                  <a:latin typeface="Arial"/>
                  <a:cs typeface="Arial"/>
                </a:rPr>
                <a:t>demand side</a:t>
              </a:r>
            </a:p>
            <a:p>
              <a:pPr algn="ctr" eaLnBrk="1" hangingPunct="1"/>
              <a:r>
                <a:rPr lang="en-GB" sz="2000" b="1" dirty="0">
                  <a:latin typeface="Arial"/>
                  <a:cs typeface="Arial"/>
                </a:rPr>
                <a:t>Showcase your project results http://</a:t>
              </a:r>
              <a:r>
                <a:rPr lang="en-GB" sz="2000" b="1" dirty="0" err="1">
                  <a:latin typeface="Arial"/>
                  <a:cs typeface="Arial"/>
                </a:rPr>
                <a:t>bit.ly</a:t>
              </a:r>
              <a:r>
                <a:rPr lang="en-GB" sz="2000" b="1" dirty="0">
                  <a:latin typeface="Arial"/>
                  <a:cs typeface="Arial"/>
                </a:rPr>
                <a:t>/2xiQh17</a:t>
              </a:r>
            </a:p>
            <a:p>
              <a:pPr algn="ctr" eaLnBrk="1" hangingPunct="1"/>
              <a:endParaRPr lang="en-GB" sz="2000" b="1" dirty="0" smtClean="0">
                <a:latin typeface="Arial"/>
                <a:cs typeface="Arial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96531" y="3432583"/>
            <a:ext cx="87603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65113">
              <a:buBlip>
                <a:blip r:embed="rId4"/>
              </a:buBlip>
            </a:pPr>
            <a:r>
              <a:rPr lang="en-GB" sz="2000" dirty="0" smtClean="0">
                <a:cs typeface="Arial"/>
              </a:rPr>
              <a:t>A Marketplace of </a:t>
            </a:r>
            <a:r>
              <a:rPr lang="en-GB" sz="2000" b="1" dirty="0" smtClean="0">
                <a:cs typeface="Arial"/>
              </a:rPr>
              <a:t>cybersecurity </a:t>
            </a:r>
            <a:r>
              <a:rPr lang="en-GB" sz="2000" b="1" dirty="0">
                <a:cs typeface="Arial"/>
              </a:rPr>
              <a:t>&amp; privacy “services”</a:t>
            </a:r>
          </a:p>
          <a:p>
            <a:pPr marL="273050" indent="-265113">
              <a:buBlip>
                <a:blip r:embed="rId4"/>
              </a:buBlip>
            </a:pPr>
            <a:r>
              <a:rPr lang="en-GB" sz="2000" b="1" dirty="0" smtClean="0">
                <a:cs typeface="Arial"/>
              </a:rPr>
              <a:t>Suppliers</a:t>
            </a:r>
            <a:r>
              <a:rPr lang="en-GB" sz="2000" dirty="0" smtClean="0">
                <a:cs typeface="Arial"/>
              </a:rPr>
              <a:t>: R&amp;I projects with results for testing, validation or adoption. </a:t>
            </a:r>
            <a:endParaRPr lang="en-GB" sz="2000" dirty="0">
              <a:cs typeface="Arial"/>
            </a:endParaRPr>
          </a:p>
          <a:p>
            <a:pPr marL="273050" indent="-265113">
              <a:buBlip>
                <a:blip r:embed="rId4"/>
              </a:buBlip>
            </a:pPr>
            <a:r>
              <a:rPr lang="en-GB" sz="2000" b="1" dirty="0" smtClean="0">
                <a:cs typeface="Arial"/>
              </a:rPr>
              <a:t>Users</a:t>
            </a:r>
            <a:r>
              <a:rPr lang="en-GB" sz="2000" dirty="0">
                <a:cs typeface="Arial"/>
              </a:rPr>
              <a:t>:</a:t>
            </a:r>
            <a:r>
              <a:rPr lang="en-GB" sz="2000" dirty="0" smtClean="0">
                <a:cs typeface="Arial"/>
              </a:rPr>
              <a:t> SMEs find new solutions and services </a:t>
            </a:r>
            <a:endParaRPr lang="en-GB" sz="2000" dirty="0">
              <a:cs typeface="Arial"/>
            </a:endParaRPr>
          </a:p>
          <a:p>
            <a:pPr marL="273050" indent="-265113">
              <a:buBlip>
                <a:blip r:embed="rId4"/>
              </a:buBlip>
            </a:pPr>
            <a:r>
              <a:rPr lang="en-GB" sz="2000" b="1" dirty="0" smtClean="0">
                <a:cs typeface="Arial"/>
              </a:rPr>
              <a:t>The </a:t>
            </a:r>
            <a:r>
              <a:rPr lang="en-GB" sz="2000" b="1" dirty="0">
                <a:cs typeface="Arial"/>
              </a:rPr>
              <a:t>win-win </a:t>
            </a:r>
            <a:r>
              <a:rPr lang="en-GB" sz="2000" dirty="0">
                <a:cs typeface="Arial"/>
              </a:rPr>
              <a:t>mechanism can take place both at research synergy level and at commercial level, in developing new business opportunities</a:t>
            </a:r>
            <a:endParaRPr lang="en-US" sz="20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5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1937"/>
            <a:ext cx="9144000" cy="151108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6588125" y="651987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0" latinLnBrk="0" hangingPunct="0">
              <a:defRPr sz="1200"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1542E8D-4E6B-AC45-AABC-ED75DF5CE0BC}" type="slidenum">
              <a:rPr lang="it-IT" smtClean="0">
                <a:solidFill>
                  <a:schemeClr val="bg1"/>
                </a:solidFill>
                <a:latin typeface="Calibri" charset="0"/>
              </a:rPr>
              <a:pPr eaLnBrk="1" hangingPunct="1"/>
              <a:t>6</a:t>
            </a:fld>
            <a:endParaRPr lang="it-IT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461395" y="0"/>
            <a:ext cx="6888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latin typeface="Arial"/>
                <a:ea typeface="MS PGothic" charset="0"/>
                <a:cs typeface="Arial"/>
              </a:rPr>
              <a:t>Asset #4 </a:t>
            </a:r>
            <a:r>
              <a:rPr lang="mr-IN" sz="3200" dirty="0" smtClean="0">
                <a:latin typeface="Arial"/>
                <a:ea typeface="MS PGothic" charset="0"/>
                <a:cs typeface="Arial"/>
              </a:rPr>
              <a:t>–</a:t>
            </a:r>
            <a:r>
              <a:rPr lang="en-GB" sz="3200" dirty="0" smtClean="0">
                <a:latin typeface="Arial"/>
                <a:ea typeface="MS PGothic" charset="0"/>
                <a:cs typeface="Arial"/>
              </a:rPr>
              <a:t> SME End-User Club </a:t>
            </a:r>
            <a:endParaRPr lang="en-GB" sz="3200" dirty="0">
              <a:latin typeface="Arial"/>
              <a:ea typeface="MS PGothic" charset="0"/>
              <a:cs typeface="Arial"/>
            </a:endParaRPr>
          </a:p>
        </p:txBody>
      </p:sp>
      <p:grpSp>
        <p:nvGrpSpPr>
          <p:cNvPr id="22" name="Group 15"/>
          <p:cNvGrpSpPr/>
          <p:nvPr/>
        </p:nvGrpSpPr>
        <p:grpSpPr>
          <a:xfrm>
            <a:off x="7141381" y="1043017"/>
            <a:ext cx="1796237" cy="2187097"/>
            <a:chOff x="2560364" y="3760096"/>
            <a:chExt cx="1237590" cy="1513566"/>
          </a:xfrm>
        </p:grpSpPr>
        <p:sp>
          <p:nvSpPr>
            <p:cNvPr id="23" name="Oval 7"/>
            <p:cNvSpPr/>
            <p:nvPr/>
          </p:nvSpPr>
          <p:spPr>
            <a:xfrm>
              <a:off x="2560364" y="3760096"/>
              <a:ext cx="1237590" cy="1186520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12"/>
            <p:cNvSpPr/>
            <p:nvPr/>
          </p:nvSpPr>
          <p:spPr>
            <a:xfrm>
              <a:off x="3016263" y="4951822"/>
              <a:ext cx="325794" cy="321840"/>
            </a:xfrm>
            <a:prstGeom prst="downArrow">
              <a:avLst/>
            </a:prstGeom>
            <a:solidFill>
              <a:schemeClr val="accent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48541" y="6356357"/>
            <a:ext cx="7076983" cy="365125"/>
          </a:xfrm>
        </p:spPr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3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0825" y="3151224"/>
            <a:ext cx="86423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65113">
              <a:buBlip>
                <a:blip r:embed="rId4"/>
              </a:buBlip>
            </a:pPr>
            <a:r>
              <a:rPr lang="en-GB" sz="2200" dirty="0" smtClean="0">
                <a:cs typeface="Arial"/>
              </a:rPr>
              <a:t>Prime </a:t>
            </a:r>
            <a:r>
              <a:rPr lang="en-GB" sz="2200" dirty="0">
                <a:cs typeface="Arial"/>
              </a:rPr>
              <a:t>and guided access to </a:t>
            </a:r>
            <a:r>
              <a:rPr lang="en-GB" sz="2200" dirty="0" smtClean="0">
                <a:cs typeface="Arial"/>
              </a:rPr>
              <a:t>Marketplace: Affordable &amp; free cyber security &amp; privacy services</a:t>
            </a:r>
          </a:p>
          <a:p>
            <a:pPr marL="273050" indent="-265113">
              <a:buBlip>
                <a:blip r:embed="rId4"/>
              </a:buBlip>
            </a:pPr>
            <a:r>
              <a:rPr lang="en-GB" sz="2200" dirty="0" smtClean="0">
                <a:cs typeface="Arial"/>
              </a:rPr>
              <a:t>Free events, guides and discounted consultancy on legal, cyber insurance and standards &amp; certification</a:t>
            </a:r>
            <a:endParaRPr lang="en-GB" sz="2200" dirty="0">
              <a:cs typeface="Arial"/>
            </a:endParaRPr>
          </a:p>
          <a:p>
            <a:pPr marL="273050" indent="-265113">
              <a:buBlip>
                <a:blip r:embed="rId4"/>
              </a:buBlip>
            </a:pPr>
            <a:r>
              <a:rPr lang="en-GB" sz="2200" dirty="0" smtClean="0">
                <a:cs typeface="Arial"/>
              </a:rPr>
              <a:t>EU-wide collaboration opportunities with SMEs &amp; R&amp;I funding</a:t>
            </a:r>
            <a:endParaRPr lang="it-IT" sz="2200" dirty="0"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6705" y="5156664"/>
            <a:ext cx="9144000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asellaDiTesto 15"/>
          <p:cNvSpPr txBox="1">
            <a:spLocks noChangeArrowheads="1"/>
          </p:cNvSpPr>
          <p:nvPr/>
        </p:nvSpPr>
        <p:spPr bwMode="auto">
          <a:xfrm>
            <a:off x="121456" y="5156664"/>
            <a:ext cx="86423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GB" sz="2000" b="1" dirty="0" smtClean="0"/>
              <a:t>Free cybersecurity &amp; privacy services &amp; and tips tailored for SME pain points </a:t>
            </a:r>
          </a:p>
          <a:p>
            <a:pPr algn="ctr"/>
            <a:r>
              <a:rPr lang="en-GB" sz="2000" b="1" dirty="0" smtClean="0"/>
              <a:t>Sign </a:t>
            </a:r>
            <a:r>
              <a:rPr lang="en-GB" sz="2000" b="1" dirty="0"/>
              <a:t>up today: http://</a:t>
            </a:r>
            <a:r>
              <a:rPr lang="en-GB" sz="2000" b="1" dirty="0" err="1"/>
              <a:t>bit.ly</a:t>
            </a:r>
            <a:r>
              <a:rPr lang="en-GB" sz="2000" b="1" dirty="0"/>
              <a:t>/2gc3uS2</a:t>
            </a:r>
          </a:p>
        </p:txBody>
      </p:sp>
    </p:spTree>
    <p:extLst>
      <p:ext uri="{BB962C8B-B14F-4D97-AF65-F5344CB8AC3E}">
        <p14:creationId xmlns:p14="http://schemas.microsoft.com/office/powerpoint/2010/main" val="2169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700" y="74869"/>
            <a:ext cx="6658398" cy="1510001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smtClean="0"/>
              <a:t>marketplace of </a:t>
            </a:r>
            <a:r>
              <a:rPr lang="en-US" smtClean="0"/>
              <a:t>new </a:t>
            </a:r>
            <a:r>
              <a:rPr lang="en-US" dirty="0" smtClean="0"/>
              <a:t>services, networks &amp; </a:t>
            </a:r>
            <a:r>
              <a:rPr lang="en-US" dirty="0" err="1" smtClean="0"/>
              <a:t>opportunites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502" y="4049366"/>
            <a:ext cx="4313908" cy="1930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 smtClean="0"/>
              <a:t>Benefits for R&amp;I teams</a:t>
            </a:r>
          </a:p>
          <a:p>
            <a:r>
              <a:rPr lang="en-US" sz="1600" dirty="0" smtClean="0"/>
              <a:t>Test &amp; validate results with SMEs</a:t>
            </a:r>
          </a:p>
          <a:p>
            <a:r>
              <a:rPr lang="en-US" sz="1600" dirty="0" smtClean="0"/>
              <a:t>Increased impact &amp; exploitation opportunities</a:t>
            </a:r>
          </a:p>
          <a:p>
            <a:r>
              <a:rPr lang="en-US" sz="1600" dirty="0" smtClean="0"/>
              <a:t>Return of Investment for EC &amp; national funding agencies</a:t>
            </a:r>
          </a:p>
          <a:p>
            <a:r>
              <a:rPr lang="en-US" sz="1600" dirty="0" smtClean="0"/>
              <a:t>More trusted &amp; secure service for the Digital Single Market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3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86057937"/>
              </p:ext>
            </p:extLst>
          </p:nvPr>
        </p:nvGraphicFramePr>
        <p:xfrm>
          <a:off x="298450" y="1401416"/>
          <a:ext cx="85979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Hexagon 6"/>
          <p:cNvSpPr/>
          <p:nvPr/>
        </p:nvSpPr>
        <p:spPr>
          <a:xfrm>
            <a:off x="3086100" y="1496666"/>
            <a:ext cx="3022600" cy="2552700"/>
          </a:xfrm>
          <a:prstGeom prst="hex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6"/>
                </a:solidFill>
              </a:rPr>
              <a:t>Marketplace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0901" y="1916112"/>
            <a:ext cx="2362200" cy="6889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6317101"/>
            <a:ext cx="9144000" cy="475465"/>
            <a:chOff x="0" y="5465551"/>
            <a:chExt cx="9144000" cy="791800"/>
          </a:xfrm>
        </p:grpSpPr>
        <p:sp>
          <p:nvSpPr>
            <p:cNvPr id="10" name="Rectangle 9"/>
            <p:cNvSpPr/>
            <p:nvPr/>
          </p:nvSpPr>
          <p:spPr>
            <a:xfrm>
              <a:off x="0" y="5465551"/>
              <a:ext cx="9144000" cy="7918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CasellaDiTesto 15"/>
            <p:cNvSpPr txBox="1">
              <a:spLocks noChangeArrowheads="1"/>
            </p:cNvSpPr>
            <p:nvPr/>
          </p:nvSpPr>
          <p:spPr bwMode="auto">
            <a:xfrm>
              <a:off x="250824" y="5465551"/>
              <a:ext cx="8893176" cy="666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GB" sz="2000" b="1" dirty="0" smtClean="0"/>
                <a:t>Get access to cutting-edge solutions, expert advice &amp; exclusive events</a:t>
              </a:r>
              <a:endParaRPr lang="en-GB" sz="2000" b="1" dirty="0"/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4597400" y="4040735"/>
            <a:ext cx="4729412" cy="19299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Tx/>
              <a:buBlip>
                <a:blip r:embed="rId10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Tx/>
              <a:buBlip>
                <a:blip r:embed="rId11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FF0000"/>
                </a:solidFill>
              </a:rPr>
              <a:t>Benefits for ICT-intensive SMEs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Free &amp; affordable cutting-edge services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Support to implement new services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Free expert guidance: legal, </a:t>
            </a:r>
            <a:r>
              <a:rPr lang="en-US" sz="1600" dirty="0" err="1" smtClean="0">
                <a:solidFill>
                  <a:srgbClr val="FF0000"/>
                </a:solidFill>
              </a:rPr>
              <a:t>cyberinsurance</a:t>
            </a:r>
            <a:r>
              <a:rPr lang="en-US" sz="1600" dirty="0" smtClean="0">
                <a:solidFill>
                  <a:srgbClr val="FF0000"/>
                </a:solidFill>
              </a:rPr>
              <a:t>, standards &amp; certification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Visibility &amp; synergies at a European &amp; global stage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Innovate to launch trusted </a:t>
            </a:r>
            <a:r>
              <a:rPr lang="en-US" sz="1600" dirty="0">
                <a:solidFill>
                  <a:srgbClr val="FF0000"/>
                </a:solidFill>
              </a:rPr>
              <a:t>&amp; secure </a:t>
            </a:r>
            <a:r>
              <a:rPr lang="en-US" sz="1600" dirty="0" smtClean="0">
                <a:solidFill>
                  <a:srgbClr val="FF0000"/>
                </a:solidFill>
              </a:rPr>
              <a:t>services &amp; products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3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 our exclusive SME end-user club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6"/>
            <a:ext cx="507999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 smtClean="0"/>
              <a:t>Free &amp; affordable </a:t>
            </a:r>
            <a:r>
              <a:rPr lang="en-US" sz="2400" dirty="0" smtClean="0"/>
              <a:t>&amp; cutting-edge cyber-security &amp; privacy services &amp; products</a:t>
            </a:r>
          </a:p>
          <a:p>
            <a:r>
              <a:rPr lang="en-US" sz="2400" b="1" dirty="0"/>
              <a:t>Assistance</a:t>
            </a:r>
            <a:r>
              <a:rPr lang="en-US" sz="2400" dirty="0"/>
              <a:t> </a:t>
            </a:r>
            <a:r>
              <a:rPr lang="en-US" sz="2400" dirty="0" smtClean="0"/>
              <a:t>to install and use new services</a:t>
            </a:r>
            <a:endParaRPr lang="en-US" sz="2400" dirty="0"/>
          </a:p>
          <a:p>
            <a:r>
              <a:rPr lang="en-US" sz="2400" b="1" dirty="0" smtClean="0"/>
              <a:t>Participation</a:t>
            </a:r>
            <a:r>
              <a:rPr lang="en-US" sz="2400" dirty="0" smtClean="0"/>
              <a:t> at SME legal workshops and access to expert guides on cyber-insurance, legal (e.g. GDPR), certification &amp; </a:t>
            </a:r>
            <a:r>
              <a:rPr lang="en-US" sz="2400" dirty="0" err="1" smtClean="0"/>
              <a:t>standardisation</a:t>
            </a:r>
            <a:endParaRPr lang="en-US" sz="2400" dirty="0" smtClean="0"/>
          </a:p>
          <a:p>
            <a:r>
              <a:rPr lang="en-US" sz="2400" b="1" dirty="0" smtClean="0"/>
              <a:t>Networking</a:t>
            </a:r>
            <a:r>
              <a:rPr lang="en-US" sz="2400" dirty="0" smtClean="0"/>
              <a:t> opportunities with an expanding network of SMEs across Europe and globally </a:t>
            </a:r>
          </a:p>
          <a:p>
            <a:r>
              <a:rPr lang="en-US" sz="2400" b="1" dirty="0" smtClean="0"/>
              <a:t>Free visibility </a:t>
            </a:r>
            <a:r>
              <a:rPr lang="en-US" sz="2400" dirty="0" smtClean="0"/>
              <a:t>on Europe’s independent cybersecurity &amp; privacy online hub </a:t>
            </a:r>
            <a:r>
              <a:rPr lang="mr-IN" sz="2400" dirty="0" smtClean="0"/>
              <a:t>–</a:t>
            </a:r>
            <a:r>
              <a:rPr lang="en-US" sz="2400" dirty="0" smtClean="0"/>
              <a:t> </a:t>
            </a:r>
            <a:r>
              <a:rPr lang="en-US" sz="2400" dirty="0" err="1" smtClean="0"/>
              <a:t>www.cyberwatching.eu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036B6-88E1-BD4A-9A6B-489274A18B6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err="1"/>
              <a:t>Cybersecurity</a:t>
            </a:r>
            <a:r>
              <a:rPr lang="it-IT" dirty="0"/>
              <a:t> in </a:t>
            </a:r>
            <a:r>
              <a:rPr lang="it-IT" dirty="0" err="1"/>
              <a:t>Practice</a:t>
            </a:r>
            <a:r>
              <a:rPr lang="it-IT" dirty="0"/>
              <a:t> | 12 </a:t>
            </a:r>
            <a:r>
              <a:rPr lang="it-IT" dirty="0" err="1"/>
              <a:t>Oct</a:t>
            </a:r>
            <a:r>
              <a:rPr lang="it-IT" dirty="0"/>
              <a:t> </a:t>
            </a:r>
            <a:r>
              <a:rPr lang="en-US" dirty="0"/>
              <a:t>2017 | </a:t>
            </a:r>
            <a:r>
              <a:rPr lang="en-US" dirty="0">
                <a:hlinkClick r:id="rId2"/>
              </a:rPr>
              <a:t>www.cyberwatching.eu</a:t>
            </a:r>
            <a:r>
              <a:rPr lang="en-US" dirty="0"/>
              <a:t> | @</a:t>
            </a:r>
            <a:r>
              <a:rPr lang="en-US" dirty="0" err="1"/>
              <a:t>cyberwatching.eu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664" y="3080697"/>
            <a:ext cx="3365500" cy="24442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49664" y="1769559"/>
            <a:ext cx="3365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Sign up here </a:t>
            </a:r>
            <a:r>
              <a:rPr lang="en-US" sz="2800" b="1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en-US" sz="2800" b="1" dirty="0" smtClean="0">
                <a:solidFill>
                  <a:srgbClr val="FF0000"/>
                </a:solidFill>
                <a:hlinkClick r:id="rId4"/>
              </a:rPr>
              <a:t>bit.ly/2gc3uS2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90868"/>
      </p:ext>
    </p:extLst>
  </p:cSld>
  <p:clrMapOvr>
    <a:masterClrMapping/>
  </p:clrMapOvr>
</p:sld>
</file>

<file path=ppt/theme/theme1.xml><?xml version="1.0" encoding="utf-8"?>
<a:theme xmlns:a="http://schemas.openxmlformats.org/drawingml/2006/main" name="CyberWatching0.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CyberWatching0.2template.potx</Template>
  <TotalTime>7969</TotalTime>
  <Words>563</Words>
  <Application>Microsoft Macintosh PowerPoint</Application>
  <PresentationFormat>On-screen Show (4:3)</PresentationFormat>
  <Paragraphs>75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Mangal</vt:lpstr>
      <vt:lpstr>MS PGothic</vt:lpstr>
      <vt:lpstr>ＭＳ Ｐゴシック</vt:lpstr>
      <vt:lpstr>Arial</vt:lpstr>
      <vt:lpstr>CyberWatching0.2template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marketplace of new services, networks &amp; opportunites</vt:lpstr>
      <vt:lpstr>Join our exclusive SME end-user club</vt:lpstr>
    </vt:vector>
  </TitlesOfParts>
  <Company>Commpla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Commpla Commpla</dc:creator>
  <cp:lastModifiedBy>Microsoft Office User</cp:lastModifiedBy>
  <cp:revision>1001</cp:revision>
  <dcterms:created xsi:type="dcterms:W3CDTF">2017-04-27T15:42:03Z</dcterms:created>
  <dcterms:modified xsi:type="dcterms:W3CDTF">2017-10-23T10:51:47Z</dcterms:modified>
</cp:coreProperties>
</file>