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426" r:id="rId2"/>
    <p:sldId id="486" r:id="rId3"/>
    <p:sldId id="499" r:id="rId4"/>
    <p:sldId id="404" r:id="rId5"/>
    <p:sldId id="339" r:id="rId6"/>
    <p:sldId id="340" r:id="rId7"/>
    <p:sldId id="347" r:id="rId8"/>
    <p:sldId id="401" r:id="rId9"/>
    <p:sldId id="496" r:id="rId10"/>
    <p:sldId id="49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Varas Gálvez" initials="AV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5161" autoAdjust="0"/>
  </p:normalViewPr>
  <p:slideViewPr>
    <p:cSldViewPr snapToGrid="0" snapToObjects="1">
      <p:cViewPr>
        <p:scale>
          <a:sx n="85" d="100"/>
          <a:sy n="85" d="100"/>
        </p:scale>
        <p:origin x="-182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38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D6C4C-E2F9-BE4E-AA85-87D449340CCA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CE0AE-4420-D149-A734-7DFCF1F6C246}">
      <dgm:prSet phldrT="[Text]" custT="1"/>
      <dgm:spPr/>
      <dgm:t>
        <a:bodyPr/>
        <a:lstStyle/>
        <a:p>
          <a:r>
            <a:rPr lang="en-US" sz="1000" b="1" dirty="0" smtClean="0">
              <a:latin typeface="Arial"/>
              <a:cs typeface="Arial"/>
            </a:rPr>
            <a:t>Research &amp; Innovation </a:t>
          </a:r>
          <a:r>
            <a:rPr lang="en-US" sz="1000" b="1" dirty="0" err="1" smtClean="0">
              <a:latin typeface="Arial"/>
              <a:cs typeface="Arial"/>
            </a:rPr>
            <a:t>Observartory</a:t>
          </a:r>
          <a:endParaRPr lang="en-US" sz="1000" b="1" dirty="0">
            <a:latin typeface="Arial"/>
            <a:cs typeface="Arial"/>
          </a:endParaRPr>
        </a:p>
      </dgm:t>
    </dgm:pt>
    <dgm:pt modelId="{6512FE31-B6B9-754E-BE6E-01328A6BB8E3}" type="parTrans" cxnId="{09510E9B-B977-7940-B1B9-5896874FBFBA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B83A9BB6-CCEF-4B4D-AF00-6E9833998E1A}" type="sibTrans" cxnId="{09510E9B-B977-7940-B1B9-5896874FBFBA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E7C12F3C-7C8E-894F-BCB5-21D663D274E9}">
      <dgm:prSet phldrT="[Text]" custT="1"/>
      <dgm:spPr/>
      <dgm:t>
        <a:bodyPr/>
        <a:lstStyle/>
        <a:p>
          <a:r>
            <a:rPr lang="en-US" sz="1000" b="1" dirty="0" err="1" smtClean="0">
              <a:latin typeface="Arial"/>
              <a:cs typeface="Arial"/>
            </a:rPr>
            <a:t>Concertation</a:t>
          </a:r>
          <a:r>
            <a:rPr lang="en-US" sz="1000" b="1" dirty="0" smtClean="0">
              <a:latin typeface="Arial"/>
              <a:cs typeface="Arial"/>
            </a:rPr>
            <a:t> </a:t>
          </a:r>
          <a:br>
            <a:rPr lang="en-US" sz="1000" b="1" dirty="0" smtClean="0">
              <a:latin typeface="Arial"/>
              <a:cs typeface="Arial"/>
            </a:rPr>
          </a:br>
          <a:r>
            <a:rPr lang="en-US" sz="1000" b="1" dirty="0" smtClean="0">
              <a:latin typeface="Arial"/>
              <a:cs typeface="Arial"/>
            </a:rPr>
            <a:t>Policy &amp; Standards</a:t>
          </a:r>
          <a:endParaRPr lang="en-US" sz="1000" b="1" dirty="0">
            <a:latin typeface="Arial"/>
            <a:cs typeface="Arial"/>
          </a:endParaRPr>
        </a:p>
      </dgm:t>
    </dgm:pt>
    <dgm:pt modelId="{E66D7A72-2A7C-0D4E-87A6-AB8C47458069}" type="parTrans" cxnId="{82490FF3-E219-D145-8964-B6CB0BD9D46A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436490E6-753F-CA4E-A7F4-8643D21AE836}" type="sibTrans" cxnId="{82490FF3-E219-D145-8964-B6CB0BD9D46A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0827CE60-F5C0-9546-B4BB-ABD6DC6D4384}">
      <dgm:prSet phldrT="[Text]" custT="1"/>
      <dgm:spPr/>
      <dgm:t>
        <a:bodyPr/>
        <a:lstStyle/>
        <a:p>
          <a:r>
            <a:rPr lang="en-US" sz="1000" b="1" dirty="0" smtClean="0">
              <a:latin typeface="Arial"/>
              <a:cs typeface="Arial"/>
            </a:rPr>
            <a:t>Market approach &amp; Sustainability</a:t>
          </a:r>
          <a:endParaRPr lang="en-US" sz="1000" b="1" dirty="0">
            <a:latin typeface="Arial"/>
            <a:cs typeface="Arial"/>
          </a:endParaRPr>
        </a:p>
      </dgm:t>
    </dgm:pt>
    <dgm:pt modelId="{6CDB4878-CBB7-A44D-BDB0-3EA87611218A}" type="parTrans" cxnId="{36C263F4-E354-1145-A8FA-63475E960C05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D97D23F4-25AB-B44D-8C70-A9855511C2A3}" type="sibTrans" cxnId="{36C263F4-E354-1145-A8FA-63475E960C05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A391F055-56B4-434E-9BAB-0BAC51057B2F}">
      <dgm:prSet phldrT="[Text]" custT="1"/>
      <dgm:spPr/>
      <dgm:t>
        <a:bodyPr/>
        <a:lstStyle/>
        <a:p>
          <a:endParaRPr lang="en-US"/>
        </a:p>
      </dgm:t>
    </dgm:pt>
    <dgm:pt modelId="{CA009A44-CD3D-E647-80DD-2AF004B8485A}" type="parTrans" cxnId="{A929D34E-5E5A-7641-A617-8708C4F5791D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8E050FD3-5B52-0C4D-BB42-36BB70460381}" type="sibTrans" cxnId="{A929D34E-5E5A-7641-A617-8708C4F5791D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78E919E9-FCDD-774F-834C-006468565446}" type="pres">
      <dgm:prSet presAssocID="{876D6C4C-E2F9-BE4E-AA85-87D449340CC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33165-4AF9-3244-9F58-44D158E01C79}" type="pres">
      <dgm:prSet presAssocID="{0827CE60-F5C0-9546-B4BB-ABD6DC6D438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01B12-8EEB-9D47-84CC-12295C628C3B}" type="pres">
      <dgm:prSet presAssocID="{0827CE60-F5C0-9546-B4BB-ABD6DC6D4384}" presName="gear1srcNode" presStyleLbl="node1" presStyleIdx="0" presStyleCnt="3"/>
      <dgm:spPr/>
      <dgm:t>
        <a:bodyPr/>
        <a:lstStyle/>
        <a:p>
          <a:endParaRPr lang="en-US"/>
        </a:p>
      </dgm:t>
    </dgm:pt>
    <dgm:pt modelId="{927469F3-3C0A-4145-BA8E-2F1D2DCCD2F6}" type="pres">
      <dgm:prSet presAssocID="{0827CE60-F5C0-9546-B4BB-ABD6DC6D4384}" presName="gear1dstNode" presStyleLbl="node1" presStyleIdx="0" presStyleCnt="3"/>
      <dgm:spPr/>
      <dgm:t>
        <a:bodyPr/>
        <a:lstStyle/>
        <a:p>
          <a:endParaRPr lang="en-US"/>
        </a:p>
      </dgm:t>
    </dgm:pt>
    <dgm:pt modelId="{8FD5B323-E2B3-2846-9890-83137C2E2970}" type="pres">
      <dgm:prSet presAssocID="{E7C12F3C-7C8E-894F-BCB5-21D663D274E9}" presName="gear2" presStyleLbl="node1" presStyleIdx="1" presStyleCnt="3" custScaleX="125850" custScaleY="1163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FEA73-F717-1342-81E9-BFACCC1480DC}" type="pres">
      <dgm:prSet presAssocID="{E7C12F3C-7C8E-894F-BCB5-21D663D274E9}" presName="gear2srcNode" presStyleLbl="node1" presStyleIdx="1" presStyleCnt="3"/>
      <dgm:spPr/>
      <dgm:t>
        <a:bodyPr/>
        <a:lstStyle/>
        <a:p>
          <a:endParaRPr lang="en-US"/>
        </a:p>
      </dgm:t>
    </dgm:pt>
    <dgm:pt modelId="{969F0736-07E0-5F4D-884B-6FCA0E6F6153}" type="pres">
      <dgm:prSet presAssocID="{E7C12F3C-7C8E-894F-BCB5-21D663D274E9}" presName="gear2dstNode" presStyleLbl="node1" presStyleIdx="1" presStyleCnt="3"/>
      <dgm:spPr/>
      <dgm:t>
        <a:bodyPr/>
        <a:lstStyle/>
        <a:p>
          <a:endParaRPr lang="en-US"/>
        </a:p>
      </dgm:t>
    </dgm:pt>
    <dgm:pt modelId="{F0580960-3E02-D047-A148-3F762D012727}" type="pres">
      <dgm:prSet presAssocID="{961CE0AE-4420-D149-A734-7DFCF1F6C246}" presName="gear3" presStyleLbl="node1" presStyleIdx="2" presStyleCnt="3" custScaleX="126647" custScaleY="126258"/>
      <dgm:spPr/>
      <dgm:t>
        <a:bodyPr/>
        <a:lstStyle/>
        <a:p>
          <a:endParaRPr lang="en-US"/>
        </a:p>
      </dgm:t>
    </dgm:pt>
    <dgm:pt modelId="{899326F5-8A7D-5A42-8232-AC5601E8FA1D}" type="pres">
      <dgm:prSet presAssocID="{961CE0AE-4420-D149-A734-7DFCF1F6C24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EB77-FD01-DF4A-B472-361CF9C435BE}" type="pres">
      <dgm:prSet presAssocID="{961CE0AE-4420-D149-A734-7DFCF1F6C246}" presName="gear3srcNode" presStyleLbl="node1" presStyleIdx="2" presStyleCnt="3"/>
      <dgm:spPr/>
      <dgm:t>
        <a:bodyPr/>
        <a:lstStyle/>
        <a:p>
          <a:endParaRPr lang="en-US"/>
        </a:p>
      </dgm:t>
    </dgm:pt>
    <dgm:pt modelId="{F06A0E53-2EB9-894F-96FE-1DB7020AE878}" type="pres">
      <dgm:prSet presAssocID="{961CE0AE-4420-D149-A734-7DFCF1F6C246}" presName="gear3dstNode" presStyleLbl="node1" presStyleIdx="2" presStyleCnt="3"/>
      <dgm:spPr/>
      <dgm:t>
        <a:bodyPr/>
        <a:lstStyle/>
        <a:p>
          <a:endParaRPr lang="en-US"/>
        </a:p>
      </dgm:t>
    </dgm:pt>
    <dgm:pt modelId="{463BCA3C-225F-3246-8F08-4A34B5025789}" type="pres">
      <dgm:prSet presAssocID="{D97D23F4-25AB-B44D-8C70-A9855511C2A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3D18A68-9CDC-0949-A73B-494ADE953442}" type="pres">
      <dgm:prSet presAssocID="{436490E6-753F-CA4E-A7F4-8643D21AE83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C31E3EC-FF2C-B04E-9945-878B7D6E3271}" type="pres">
      <dgm:prSet presAssocID="{B83A9BB6-CCEF-4B4D-AF00-6E9833998E1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F972E9B-FE6D-6640-8CCA-6F4EC8944A31}" type="presOf" srcId="{961CE0AE-4420-D149-A734-7DFCF1F6C246}" destId="{F0580960-3E02-D047-A148-3F762D012727}" srcOrd="0" destOrd="0" presId="urn:microsoft.com/office/officeart/2005/8/layout/gear1"/>
    <dgm:cxn modelId="{55E466E9-647F-C543-8497-AFBF73BECF38}" type="presOf" srcId="{961CE0AE-4420-D149-A734-7DFCF1F6C246}" destId="{7AEDEB77-FD01-DF4A-B472-361CF9C435BE}" srcOrd="2" destOrd="0" presId="urn:microsoft.com/office/officeart/2005/8/layout/gear1"/>
    <dgm:cxn modelId="{36C263F4-E354-1145-A8FA-63475E960C05}" srcId="{876D6C4C-E2F9-BE4E-AA85-87D449340CCA}" destId="{0827CE60-F5C0-9546-B4BB-ABD6DC6D4384}" srcOrd="0" destOrd="0" parTransId="{6CDB4878-CBB7-A44D-BDB0-3EA87611218A}" sibTransId="{D97D23F4-25AB-B44D-8C70-A9855511C2A3}"/>
    <dgm:cxn modelId="{1399BA84-0497-9F4F-9AE8-24AD50E011CE}" type="presOf" srcId="{0827CE60-F5C0-9546-B4BB-ABD6DC6D4384}" destId="{4D901B12-8EEB-9D47-84CC-12295C628C3B}" srcOrd="1" destOrd="0" presId="urn:microsoft.com/office/officeart/2005/8/layout/gear1"/>
    <dgm:cxn modelId="{29A21F60-7CFD-B24F-A5CC-6F3FABED21D1}" type="presOf" srcId="{876D6C4C-E2F9-BE4E-AA85-87D449340CCA}" destId="{78E919E9-FCDD-774F-834C-006468565446}" srcOrd="0" destOrd="0" presId="urn:microsoft.com/office/officeart/2005/8/layout/gear1"/>
    <dgm:cxn modelId="{CB46EC6B-BAE8-6D47-9943-C99B33AD21C5}" type="presOf" srcId="{0827CE60-F5C0-9546-B4BB-ABD6DC6D4384}" destId="{E8333165-4AF9-3244-9F58-44D158E01C79}" srcOrd="0" destOrd="0" presId="urn:microsoft.com/office/officeart/2005/8/layout/gear1"/>
    <dgm:cxn modelId="{F7630102-C8FC-4F4C-BC46-871DDE405A2E}" type="presOf" srcId="{D97D23F4-25AB-B44D-8C70-A9855511C2A3}" destId="{463BCA3C-225F-3246-8F08-4A34B5025789}" srcOrd="0" destOrd="0" presId="urn:microsoft.com/office/officeart/2005/8/layout/gear1"/>
    <dgm:cxn modelId="{A929D34E-5E5A-7641-A617-8708C4F5791D}" srcId="{876D6C4C-E2F9-BE4E-AA85-87D449340CCA}" destId="{A391F055-56B4-434E-9BAB-0BAC51057B2F}" srcOrd="3" destOrd="0" parTransId="{CA009A44-CD3D-E647-80DD-2AF004B8485A}" sibTransId="{8E050FD3-5B52-0C4D-BB42-36BB70460381}"/>
    <dgm:cxn modelId="{7C5AC68D-344B-B040-A4EE-1C85B8EEF030}" type="presOf" srcId="{E7C12F3C-7C8E-894F-BCB5-21D663D274E9}" destId="{8FD5B323-E2B3-2846-9890-83137C2E2970}" srcOrd="0" destOrd="0" presId="urn:microsoft.com/office/officeart/2005/8/layout/gear1"/>
    <dgm:cxn modelId="{CC5B7970-ECAD-4245-8FA2-A181DC95FEA0}" type="presOf" srcId="{961CE0AE-4420-D149-A734-7DFCF1F6C246}" destId="{F06A0E53-2EB9-894F-96FE-1DB7020AE878}" srcOrd="3" destOrd="0" presId="urn:microsoft.com/office/officeart/2005/8/layout/gear1"/>
    <dgm:cxn modelId="{82490FF3-E219-D145-8964-B6CB0BD9D46A}" srcId="{876D6C4C-E2F9-BE4E-AA85-87D449340CCA}" destId="{E7C12F3C-7C8E-894F-BCB5-21D663D274E9}" srcOrd="1" destOrd="0" parTransId="{E66D7A72-2A7C-0D4E-87A6-AB8C47458069}" sibTransId="{436490E6-753F-CA4E-A7F4-8643D21AE836}"/>
    <dgm:cxn modelId="{8BC0F124-2DF4-A345-B806-B693D66DC5BE}" type="presOf" srcId="{B83A9BB6-CCEF-4B4D-AF00-6E9833998E1A}" destId="{4C31E3EC-FF2C-B04E-9945-878B7D6E3271}" srcOrd="0" destOrd="0" presId="urn:microsoft.com/office/officeart/2005/8/layout/gear1"/>
    <dgm:cxn modelId="{51AD15C7-B293-034A-AAF6-3325924CC3B3}" type="presOf" srcId="{961CE0AE-4420-D149-A734-7DFCF1F6C246}" destId="{899326F5-8A7D-5A42-8232-AC5601E8FA1D}" srcOrd="1" destOrd="0" presId="urn:microsoft.com/office/officeart/2005/8/layout/gear1"/>
    <dgm:cxn modelId="{F75DBB4B-07ED-2F4E-A183-77BD956F98AA}" type="presOf" srcId="{E7C12F3C-7C8E-894F-BCB5-21D663D274E9}" destId="{CA2FEA73-F717-1342-81E9-BFACCC1480DC}" srcOrd="1" destOrd="0" presId="urn:microsoft.com/office/officeart/2005/8/layout/gear1"/>
    <dgm:cxn modelId="{09510E9B-B977-7940-B1B9-5896874FBFBA}" srcId="{876D6C4C-E2F9-BE4E-AA85-87D449340CCA}" destId="{961CE0AE-4420-D149-A734-7DFCF1F6C246}" srcOrd="2" destOrd="0" parTransId="{6512FE31-B6B9-754E-BE6E-01328A6BB8E3}" sibTransId="{B83A9BB6-CCEF-4B4D-AF00-6E9833998E1A}"/>
    <dgm:cxn modelId="{65B46A23-596B-3945-80D9-20F307B736EA}" type="presOf" srcId="{436490E6-753F-CA4E-A7F4-8643D21AE836}" destId="{73D18A68-9CDC-0949-A73B-494ADE953442}" srcOrd="0" destOrd="0" presId="urn:microsoft.com/office/officeart/2005/8/layout/gear1"/>
    <dgm:cxn modelId="{14527FFC-055C-E845-BF8D-4FB9C69E8DBE}" type="presOf" srcId="{0827CE60-F5C0-9546-B4BB-ABD6DC6D4384}" destId="{927469F3-3C0A-4145-BA8E-2F1D2DCCD2F6}" srcOrd="2" destOrd="0" presId="urn:microsoft.com/office/officeart/2005/8/layout/gear1"/>
    <dgm:cxn modelId="{C17D611D-B663-E542-B8E3-7364855952D7}" type="presOf" srcId="{E7C12F3C-7C8E-894F-BCB5-21D663D274E9}" destId="{969F0736-07E0-5F4D-884B-6FCA0E6F6153}" srcOrd="2" destOrd="0" presId="urn:microsoft.com/office/officeart/2005/8/layout/gear1"/>
    <dgm:cxn modelId="{0204D687-34BD-9D48-8D34-FA2A114F63BE}" type="presParOf" srcId="{78E919E9-FCDD-774F-834C-006468565446}" destId="{E8333165-4AF9-3244-9F58-44D158E01C79}" srcOrd="0" destOrd="0" presId="urn:microsoft.com/office/officeart/2005/8/layout/gear1"/>
    <dgm:cxn modelId="{089F1484-2877-4E45-9F8C-46FF287980F8}" type="presParOf" srcId="{78E919E9-FCDD-774F-834C-006468565446}" destId="{4D901B12-8EEB-9D47-84CC-12295C628C3B}" srcOrd="1" destOrd="0" presId="urn:microsoft.com/office/officeart/2005/8/layout/gear1"/>
    <dgm:cxn modelId="{1F1EE1FC-9B9A-AA4E-92D7-64A662E2716A}" type="presParOf" srcId="{78E919E9-FCDD-774F-834C-006468565446}" destId="{927469F3-3C0A-4145-BA8E-2F1D2DCCD2F6}" srcOrd="2" destOrd="0" presId="urn:microsoft.com/office/officeart/2005/8/layout/gear1"/>
    <dgm:cxn modelId="{FB465BA6-45F9-A74F-9D18-514A38E21506}" type="presParOf" srcId="{78E919E9-FCDD-774F-834C-006468565446}" destId="{8FD5B323-E2B3-2846-9890-83137C2E2970}" srcOrd="3" destOrd="0" presId="urn:microsoft.com/office/officeart/2005/8/layout/gear1"/>
    <dgm:cxn modelId="{6373709D-81C4-3C4C-BCBF-F45078672297}" type="presParOf" srcId="{78E919E9-FCDD-774F-834C-006468565446}" destId="{CA2FEA73-F717-1342-81E9-BFACCC1480DC}" srcOrd="4" destOrd="0" presId="urn:microsoft.com/office/officeart/2005/8/layout/gear1"/>
    <dgm:cxn modelId="{7473B022-1D9F-2B45-AE52-F363D282DD8C}" type="presParOf" srcId="{78E919E9-FCDD-774F-834C-006468565446}" destId="{969F0736-07E0-5F4D-884B-6FCA0E6F6153}" srcOrd="5" destOrd="0" presId="urn:microsoft.com/office/officeart/2005/8/layout/gear1"/>
    <dgm:cxn modelId="{A2BB41A6-53FD-E348-9EF9-C82826D60D0A}" type="presParOf" srcId="{78E919E9-FCDD-774F-834C-006468565446}" destId="{F0580960-3E02-D047-A148-3F762D012727}" srcOrd="6" destOrd="0" presId="urn:microsoft.com/office/officeart/2005/8/layout/gear1"/>
    <dgm:cxn modelId="{9E2A5B6B-8115-D34A-A890-54B5F9E0E540}" type="presParOf" srcId="{78E919E9-FCDD-774F-834C-006468565446}" destId="{899326F5-8A7D-5A42-8232-AC5601E8FA1D}" srcOrd="7" destOrd="0" presId="urn:microsoft.com/office/officeart/2005/8/layout/gear1"/>
    <dgm:cxn modelId="{3C5E62C0-51FC-9541-8047-241ED2DE253A}" type="presParOf" srcId="{78E919E9-FCDD-774F-834C-006468565446}" destId="{7AEDEB77-FD01-DF4A-B472-361CF9C435BE}" srcOrd="8" destOrd="0" presId="urn:microsoft.com/office/officeart/2005/8/layout/gear1"/>
    <dgm:cxn modelId="{B7EE656F-EB46-9E4A-9165-1DE16381405D}" type="presParOf" srcId="{78E919E9-FCDD-774F-834C-006468565446}" destId="{F06A0E53-2EB9-894F-96FE-1DB7020AE878}" srcOrd="9" destOrd="0" presId="urn:microsoft.com/office/officeart/2005/8/layout/gear1"/>
    <dgm:cxn modelId="{3B245279-D6DE-7743-B633-8FABA0D98AAA}" type="presParOf" srcId="{78E919E9-FCDD-774F-834C-006468565446}" destId="{463BCA3C-225F-3246-8F08-4A34B5025789}" srcOrd="10" destOrd="0" presId="urn:microsoft.com/office/officeart/2005/8/layout/gear1"/>
    <dgm:cxn modelId="{A210DEC7-5A00-6141-8363-609F310F703A}" type="presParOf" srcId="{78E919E9-FCDD-774F-834C-006468565446}" destId="{73D18A68-9CDC-0949-A73B-494ADE953442}" srcOrd="11" destOrd="0" presId="urn:microsoft.com/office/officeart/2005/8/layout/gear1"/>
    <dgm:cxn modelId="{B4A2A29D-6188-BA4D-BAC5-3AAE695DFE57}" type="presParOf" srcId="{78E919E9-FCDD-774F-834C-006468565446}" destId="{4C31E3EC-FF2C-B04E-9945-878B7D6E327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33165-4AF9-3244-9F58-44D158E01C79}">
      <dsp:nvSpPr>
        <dsp:cNvPr id="0" name=""/>
        <dsp:cNvSpPr/>
      </dsp:nvSpPr>
      <dsp:spPr>
        <a:xfrm>
          <a:off x="2779900" y="1631900"/>
          <a:ext cx="1864023" cy="186402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/>
              <a:cs typeface="Arial"/>
            </a:rPr>
            <a:t>Market approach &amp; Sustainability</a:t>
          </a:r>
          <a:endParaRPr lang="en-US" sz="1000" b="1" kern="1200" dirty="0">
            <a:latin typeface="Arial"/>
            <a:cs typeface="Arial"/>
          </a:endParaRPr>
        </a:p>
      </dsp:txBody>
      <dsp:txXfrm>
        <a:off x="3154652" y="2068538"/>
        <a:ext cx="1114519" cy="958147"/>
      </dsp:txXfrm>
    </dsp:sp>
    <dsp:sp modelId="{8FD5B323-E2B3-2846-9890-83137C2E2970}">
      <dsp:nvSpPr>
        <dsp:cNvPr id="0" name=""/>
        <dsp:cNvSpPr/>
      </dsp:nvSpPr>
      <dsp:spPr>
        <a:xfrm>
          <a:off x="1520160" y="1080630"/>
          <a:ext cx="1706089" cy="157701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latin typeface="Arial"/>
              <a:cs typeface="Arial"/>
            </a:rPr>
            <a:t>Concertation</a:t>
          </a:r>
          <a:r>
            <a:rPr lang="en-US" sz="1000" b="1" kern="1200" dirty="0" smtClean="0">
              <a:latin typeface="Arial"/>
              <a:cs typeface="Arial"/>
            </a:rPr>
            <a:t> </a:t>
          </a:r>
          <a:br>
            <a:rPr lang="en-US" sz="1000" b="1" kern="1200" dirty="0" smtClean="0">
              <a:latin typeface="Arial"/>
              <a:cs typeface="Arial"/>
            </a:rPr>
          </a:br>
          <a:r>
            <a:rPr lang="en-US" sz="1000" b="1" kern="1200" dirty="0" smtClean="0">
              <a:latin typeface="Arial"/>
              <a:cs typeface="Arial"/>
            </a:rPr>
            <a:t>Policy &amp; Standards</a:t>
          </a:r>
          <a:endParaRPr lang="en-US" sz="1000" b="1" kern="1200" dirty="0">
            <a:latin typeface="Arial"/>
            <a:cs typeface="Arial"/>
          </a:endParaRPr>
        </a:p>
      </dsp:txBody>
      <dsp:txXfrm>
        <a:off x="1935941" y="1480048"/>
        <a:ext cx="874527" cy="778181"/>
      </dsp:txXfrm>
    </dsp:sp>
    <dsp:sp modelId="{F0580960-3E02-D047-A148-3F762D012727}">
      <dsp:nvSpPr>
        <dsp:cNvPr id="0" name=""/>
        <dsp:cNvSpPr/>
      </dsp:nvSpPr>
      <dsp:spPr>
        <a:xfrm rot="20700000">
          <a:off x="2276765" y="82608"/>
          <a:ext cx="1684097" cy="167514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/>
              <a:cs typeface="Arial"/>
            </a:rPr>
            <a:t>Research &amp; Innovation </a:t>
          </a:r>
          <a:r>
            <a:rPr lang="en-US" sz="1000" b="1" kern="1200" dirty="0" err="1" smtClean="0">
              <a:latin typeface="Arial"/>
              <a:cs typeface="Arial"/>
            </a:rPr>
            <a:t>Observartory</a:t>
          </a:r>
          <a:endParaRPr lang="en-US" sz="1000" b="1" kern="1200" dirty="0">
            <a:latin typeface="Arial"/>
            <a:cs typeface="Arial"/>
          </a:endParaRPr>
        </a:p>
      </dsp:txBody>
      <dsp:txXfrm rot="-20700000">
        <a:off x="2646668" y="449486"/>
        <a:ext cx="944291" cy="941391"/>
      </dsp:txXfrm>
    </dsp:sp>
    <dsp:sp modelId="{463BCA3C-225F-3246-8F08-4A34B5025789}">
      <dsp:nvSpPr>
        <dsp:cNvPr id="0" name=""/>
        <dsp:cNvSpPr/>
      </dsp:nvSpPr>
      <dsp:spPr>
        <a:xfrm>
          <a:off x="2627931" y="1355501"/>
          <a:ext cx="2385949" cy="2385949"/>
        </a:xfrm>
        <a:prstGeom prst="circularArrow">
          <a:avLst>
            <a:gd name="adj1" fmla="val 4688"/>
            <a:gd name="adj2" fmla="val 299029"/>
            <a:gd name="adj3" fmla="val 2493415"/>
            <a:gd name="adj4" fmla="val 1591118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8A68-9CDC-0949-A73B-494ADE953442}">
      <dsp:nvSpPr>
        <dsp:cNvPr id="0" name=""/>
        <dsp:cNvSpPr/>
      </dsp:nvSpPr>
      <dsp:spPr>
        <a:xfrm>
          <a:off x="1455294" y="894813"/>
          <a:ext cx="1733541" cy="17335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1E3EC-FF2C-B04E-9945-878B7D6E3271}">
      <dsp:nvSpPr>
        <dsp:cNvPr id="0" name=""/>
        <dsp:cNvSpPr/>
      </dsp:nvSpPr>
      <dsp:spPr>
        <a:xfrm>
          <a:off x="2147441" y="-31433"/>
          <a:ext cx="1869106" cy="18691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546-1674-F448-A800-854858CCF18D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8104-DA55-964C-969C-79E0A6A16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994D-257C-5948-88EF-3F6C0500DD95}" type="datetimeFigureOut">
              <a:rPr lang="en-US" smtClean="0"/>
              <a:pPr/>
              <a:t>19/06/17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D571-A9E7-FD40-A995-F1127CBC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Awareness Events - events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Fulfilling our assets</a:t>
            </a:r>
          </a:p>
          <a:p>
            <a:endParaRPr lang="en-US" dirty="0" smtClean="0"/>
          </a:p>
          <a:p>
            <a:r>
              <a:rPr lang="en-US" dirty="0" smtClean="0"/>
              <a:t>The hearth of the</a:t>
            </a:r>
            <a:r>
              <a:rPr lang="en-US" baseline="0" dirty="0" smtClean="0"/>
              <a:t> communication strategy is the Web platform </a:t>
            </a:r>
            <a:r>
              <a:rPr lang="mr-IN" baseline="0" dirty="0" smtClean="0"/>
              <a:t>–</a:t>
            </a:r>
            <a:r>
              <a:rPr lang="en-US" baseline="0" dirty="0" smtClean="0"/>
              <a:t> the main outputs will be showed in it</a:t>
            </a:r>
          </a:p>
          <a:p>
            <a:r>
              <a:rPr lang="en-US" baseline="0" dirty="0" smtClean="0"/>
              <a:t>Catalogue of Services</a:t>
            </a:r>
          </a:p>
          <a:p>
            <a:r>
              <a:rPr lang="en-US" baseline="0" dirty="0" smtClean="0"/>
              <a:t>WE will become the online hub of </a:t>
            </a:r>
            <a:r>
              <a:rPr lang="en-US" baseline="0" dirty="0" err="1" smtClean="0"/>
              <a:t>cybersecurity</a:t>
            </a:r>
            <a:r>
              <a:rPr lang="en-US" baseline="0" dirty="0" smtClean="0"/>
              <a:t> &amp; privacy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Center of gravity of the project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from WP2 from Technology</a:t>
            </a:r>
            <a:r>
              <a:rPr lang="en-US" baseline="0" dirty="0" smtClean="0"/>
              <a:t> Radar (T2.1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hyperlink" Target="https://twitter.com/cyberwatchingeu" TargetMode="External"/><Relationship Id="rId12" Type="http://schemas.openxmlformats.org/officeDocument/2006/relationships/hyperlink" Target="mailto:info@cyberwatching.eu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2.emf"/><Relationship Id="rId10" Type="http://schemas.openxmlformats.org/officeDocument/2006/relationships/hyperlink" Target="http://www.cyberwatching.eu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5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20" y="2436147"/>
            <a:ext cx="419792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18" y="4221213"/>
            <a:ext cx="4197922" cy="1417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263" y="6382115"/>
            <a:ext cx="70769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82115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7" y="278669"/>
            <a:ext cx="7176184" cy="1901885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3724275" y="5894394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+mn-cs"/>
              </a:rPr>
              <a:t>Funded </a:t>
            </a:r>
            <a:r>
              <a:rPr lang="en-US" sz="1200" dirty="0">
                <a:latin typeface="+mn-lt"/>
                <a:cs typeface="+mn-cs"/>
              </a:rPr>
              <a:t>by the European Commission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Horizon 2020 – Grant # </a:t>
            </a:r>
            <a:r>
              <a:rPr lang="en-US" sz="1200" dirty="0" smtClean="0">
                <a:latin typeface="+mn-lt"/>
                <a:cs typeface="+mn-cs"/>
              </a:rPr>
              <a:t>740129</a:t>
            </a: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9" name="Picture 2" descr="E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759" y="5943428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2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22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61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468314" y="981075"/>
            <a:ext cx="8280400" cy="54721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3203849" y="63813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Kickoff</a:t>
            </a:r>
            <a:r>
              <a:rPr lang="it-IT" dirty="0" smtClean="0"/>
              <a:t> meeting – Pisa, 4-5 </a:t>
            </a:r>
            <a:r>
              <a:rPr lang="it-IT" dirty="0" err="1" smtClean="0"/>
              <a:t>Feb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5173961" y="63813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9CFE2-F157-E846-9130-9900CC7861E7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66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9" name="Rettangolo 8"/>
          <p:cNvSpPr/>
          <p:nvPr userDrawn="1"/>
        </p:nvSpPr>
        <p:spPr>
          <a:xfrm>
            <a:off x="-252413" y="5732463"/>
            <a:ext cx="9577388" cy="1125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" name="Immagine 9" descr="AON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366" y="5858972"/>
            <a:ext cx="966372" cy="966372"/>
          </a:xfrm>
          <a:prstGeom prst="rect">
            <a:avLst/>
          </a:prstGeom>
        </p:spPr>
      </p:pic>
      <p:pic>
        <p:nvPicPr>
          <p:cNvPr id="11" name="Immagine 10" descr="Conceptivity_Transpar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2667" y="5975950"/>
            <a:ext cx="577879" cy="577879"/>
          </a:xfrm>
          <a:prstGeom prst="rect">
            <a:avLst/>
          </a:prstGeom>
        </p:spPr>
      </p:pic>
      <p:pic>
        <p:nvPicPr>
          <p:cNvPr id="12" name="Immagine 11" descr="DSMA_Transparen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7689" y="5975950"/>
            <a:ext cx="1059278" cy="577879"/>
          </a:xfrm>
          <a:prstGeom prst="rect">
            <a:avLst/>
          </a:prstGeom>
        </p:spPr>
      </p:pic>
      <p:pic>
        <p:nvPicPr>
          <p:cNvPr id="13" name="Immagine 12" descr="ICT_Legal_RS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7135" y="6008573"/>
            <a:ext cx="579181" cy="579181"/>
          </a:xfrm>
          <a:prstGeom prst="rect">
            <a:avLst/>
          </a:prstGeom>
        </p:spPr>
      </p:pic>
      <p:pic>
        <p:nvPicPr>
          <p:cNvPr id="14" name="Immagine 13" descr="logo_ciberseguridad_transparent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50169" y="6088911"/>
            <a:ext cx="1349727" cy="592023"/>
          </a:xfrm>
          <a:prstGeom prst="rect">
            <a:avLst/>
          </a:prstGeom>
        </p:spPr>
      </p:pic>
      <p:pic>
        <p:nvPicPr>
          <p:cNvPr id="15" name="Immagine 14" descr="Trust_Logo_Tranparen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6476" y="6200414"/>
            <a:ext cx="1526042" cy="305209"/>
          </a:xfrm>
          <a:prstGeom prst="rect">
            <a:avLst/>
          </a:prstGeom>
        </p:spPr>
      </p:pic>
      <p:pic>
        <p:nvPicPr>
          <p:cNvPr id="16" name="Immagine 15" descr="University_of_Oxford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89569" y="6167758"/>
            <a:ext cx="1243915" cy="382504"/>
          </a:xfrm>
          <a:prstGeom prst="rect">
            <a:avLst/>
          </a:prstGeom>
        </p:spPr>
      </p:pic>
      <p:pic>
        <p:nvPicPr>
          <p:cNvPr id="17" name="Picture 7" descr="Cyberwatching_logo1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709"/>
            <a:ext cx="4648200" cy="1231900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5680950" y="3962400"/>
            <a:ext cx="2778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  <a:hlinkClick r:id="rId10"/>
              </a:rPr>
              <a:t>www.cyberwatching.eu</a:t>
            </a:r>
            <a:endParaRPr lang="en-US" sz="2000" b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@</a:t>
            </a:r>
            <a:r>
              <a:rPr lang="en-US" sz="2000" b="1" dirty="0" err="1" smtClean="0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cyberwatching.eu</a:t>
            </a:r>
            <a:endParaRPr lang="en-US" sz="2000" b="1" dirty="0" smtClean="0">
              <a:solidFill>
                <a:srgbClr val="065783"/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65783"/>
                </a:solidFill>
                <a:latin typeface="+mn-lt"/>
                <a:cs typeface="+mn-cs"/>
                <a:hlinkClick r:id="rId12"/>
              </a:rPr>
              <a:t>info@cyberwatching.eu </a:t>
            </a:r>
            <a:endParaRPr lang="en-US" sz="2000" b="1" dirty="0">
              <a:solidFill>
                <a:srgbClr val="06578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269528"/>
            <a:ext cx="5735321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269529"/>
            <a:ext cx="2434841" cy="6453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5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7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540"/>
            <a:ext cx="8229601" cy="865912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600206"/>
            <a:ext cx="8229601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4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3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7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54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0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43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03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8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3ECE-1657-1E40-A939-D002ADF1738A}" type="datetime1">
              <a:rPr lang="it-IT" smtClean="0"/>
              <a:pPr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Cyberwatching.eu has received funding from the European Union’s Horizon 2020 research and innovation programme  under grant agreement No 740129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g-cyberwatching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yberwatching.eu/" TargetMode="External"/><Relationship Id="rId4" Type="http://schemas.openxmlformats.org/officeDocument/2006/relationships/hyperlink" Target="http://www.twitter/cyberwatching.eu" TargetMode="External"/><Relationship Id="rId5" Type="http://schemas.openxmlformats.org/officeDocument/2006/relationships/hyperlink" Target="mailto:info@cyberwatching.eu" TargetMode="External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trust-itservices.com/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png"/><Relationship Id="rId14" Type="http://schemas.openxmlformats.org/officeDocument/2006/relationships/image" Target="../media/image16.gif"/><Relationship Id="rId1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yberwatching.eu/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6.png"/><Relationship Id="rId9" Type="http://schemas.openxmlformats.org/officeDocument/2006/relationships/image" Target="../media/image8.png"/><Relationship Id="rId10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www.cyberwatching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1049016" y="2644988"/>
            <a:ext cx="7097354" cy="1470025"/>
          </a:xfrm>
        </p:spPr>
        <p:txBody>
          <a:bodyPr anchor="ctr" anchorCtr="0">
            <a:noAutofit/>
          </a:bodyPr>
          <a:lstStyle/>
          <a:p>
            <a:r>
              <a:rPr lang="en-US" sz="2400" b="1" dirty="0" smtClean="0"/>
              <a:t>General presentation of the initiative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 smtClean="0"/>
              <a:t>May 2017</a:t>
            </a:r>
            <a:br>
              <a:rPr lang="en-US" sz="2000" dirty="0" smtClean="0"/>
            </a:br>
            <a:r>
              <a:rPr lang="en-US" sz="2000" i="1" dirty="0" smtClean="0">
                <a:solidFill>
                  <a:srgbClr val="FF0000"/>
                </a:solidFill>
              </a:rPr>
              <a:t>Presented by: Name </a:t>
            </a:r>
            <a:r>
              <a:rPr lang="en-US" sz="2000" i="1" dirty="0" err="1" smtClean="0">
                <a:solidFill>
                  <a:srgbClr val="FF0000"/>
                </a:solidFill>
              </a:rPr>
              <a:t>Lastname</a:t>
            </a:r>
            <a:r>
              <a:rPr lang="en-US" sz="2000" i="1" dirty="0" smtClean="0">
                <a:solidFill>
                  <a:srgbClr val="FF0000"/>
                </a:solidFill>
              </a:rPr>
              <a:t>, Role </a:t>
            </a:r>
            <a:r>
              <a:rPr lang="mr-IN" sz="2000" i="1" dirty="0" smtClean="0">
                <a:solidFill>
                  <a:srgbClr val="FF0000"/>
                </a:solidFill>
              </a:rPr>
              <a:t>–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Organisation’s</a:t>
            </a:r>
            <a:r>
              <a:rPr lang="en-US" sz="2000" i="1" dirty="0" smtClean="0">
                <a:solidFill>
                  <a:srgbClr val="FF0000"/>
                </a:solidFill>
              </a:rPr>
              <a:t> name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6400800" y="4221213"/>
            <a:ext cx="2653540" cy="973639"/>
          </a:xfrm>
        </p:spPr>
        <p:txBody>
          <a:bodyPr>
            <a:noAutofit/>
          </a:bodyPr>
          <a:lstStyle/>
          <a:p>
            <a:pPr algn="r"/>
            <a:r>
              <a:rPr lang="en-US" sz="1600" b="1" dirty="0" smtClean="0">
                <a:hlinkClick r:id="rId3"/>
              </a:rPr>
              <a:t>www.cyberwatching.eu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>
                <a:hlinkClick r:id="rId4"/>
              </a:rPr>
              <a:t>@</a:t>
            </a:r>
            <a:r>
              <a:rPr lang="en-US" sz="1600" b="1" dirty="0" err="1" smtClean="0">
                <a:hlinkClick r:id="rId4"/>
              </a:rPr>
              <a:t>cyberwatching.eu</a:t>
            </a:r>
            <a:endParaRPr lang="en-US" sz="1600" b="1" dirty="0" smtClean="0"/>
          </a:p>
          <a:p>
            <a:pPr algn="r"/>
            <a:r>
              <a:rPr lang="en-US" sz="1600" b="1" dirty="0" smtClean="0">
                <a:hlinkClick r:id="rId5"/>
              </a:rPr>
              <a:t>info@cyberwatching.eu</a:t>
            </a:r>
            <a:r>
              <a:rPr lang="en-US" sz="1600" b="1" dirty="0" smtClean="0"/>
              <a:t> </a:t>
            </a:r>
            <a:endParaRPr lang="en-US" sz="1800" dirty="0"/>
          </a:p>
        </p:txBody>
      </p:sp>
      <p:pic>
        <p:nvPicPr>
          <p:cNvPr id="9" name="Immagine 8" descr="ICT_Legal_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658" y="4833213"/>
            <a:ext cx="540000" cy="540000"/>
          </a:xfrm>
          <a:prstGeom prst="rect">
            <a:avLst/>
          </a:prstGeom>
        </p:spPr>
      </p:pic>
      <p:pic>
        <p:nvPicPr>
          <p:cNvPr id="10" name="Immagine 9" descr="logo_ciberseguridad_transpare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2886" y="5674842"/>
            <a:ext cx="1916360" cy="840561"/>
          </a:xfrm>
          <a:prstGeom prst="rect">
            <a:avLst/>
          </a:prstGeom>
        </p:spPr>
      </p:pic>
      <p:pic>
        <p:nvPicPr>
          <p:cNvPr id="11" name="Immagine 10" descr="Trust_Logo_Tranparent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70919" y="4842554"/>
            <a:ext cx="1504800" cy="327600"/>
          </a:xfrm>
          <a:prstGeom prst="rect">
            <a:avLst/>
          </a:prstGeom>
        </p:spPr>
      </p:pic>
      <p:pic>
        <p:nvPicPr>
          <p:cNvPr id="12" name="Immagine 11" descr="University_of_Oxfor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1506" y="4833213"/>
            <a:ext cx="1065365" cy="327600"/>
          </a:xfrm>
          <a:prstGeom prst="rect">
            <a:avLst/>
          </a:prstGeom>
        </p:spPr>
      </p:pic>
      <p:pic>
        <p:nvPicPr>
          <p:cNvPr id="15" name="Immagine 14" descr="AON_Transparen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7560" y="5754778"/>
            <a:ext cx="700267" cy="700267"/>
          </a:xfrm>
          <a:prstGeom prst="rect">
            <a:avLst/>
          </a:prstGeom>
        </p:spPr>
      </p:pic>
      <p:pic>
        <p:nvPicPr>
          <p:cNvPr id="19" name="Immagine 18" descr="DSMA_Transparent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07" y="5674842"/>
            <a:ext cx="1121823" cy="612000"/>
          </a:xfrm>
          <a:prstGeom prst="rect">
            <a:avLst/>
          </a:prstGeom>
        </p:spPr>
      </p:pic>
      <p:pic>
        <p:nvPicPr>
          <p:cNvPr id="21" name="Immagine 20" descr="Conceptivity_Transparent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1545" y="5373213"/>
            <a:ext cx="853026" cy="8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48793" y="274638"/>
            <a:ext cx="8338010" cy="1158235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Thank you for your attention! Questions?</a:t>
            </a:r>
            <a:endParaRPr lang="en-GB" sz="3600" i="1" dirty="0"/>
          </a:p>
        </p:txBody>
      </p:sp>
      <p:sp>
        <p:nvSpPr>
          <p:cNvPr id="9" name="Sottotitolo 4"/>
          <p:cNvSpPr txBox="1">
            <a:spLocks/>
          </p:cNvSpPr>
          <p:nvPr/>
        </p:nvSpPr>
        <p:spPr bwMode="auto">
          <a:xfrm>
            <a:off x="683567" y="1630837"/>
            <a:ext cx="6919868" cy="210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</a:t>
            </a:r>
            <a:endParaRPr kumimoji="0" lang="it-IT" sz="29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 Ferguson,</a:t>
            </a:r>
            <a:r>
              <a:rPr kumimoji="0" lang="en-GB" sz="2900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2800" i="1" dirty="0" smtClean="0">
                <a:solidFill>
                  <a:srgbClr val="898989"/>
                </a:solidFill>
                <a:latin typeface="Calibri"/>
                <a:ea typeface="ＭＳ Ｐゴシック" pitchFamily="34" charset="-128"/>
              </a:rPr>
              <a:t>Project Coordinator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/>
            </a:r>
            <a:b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</a:b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Trust-IT Services Ltd </a:t>
            </a:r>
            <a:r>
              <a:rPr kumimoji="0" lang="mr-IN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www.trust-itservices.com</a:t>
            </a:r>
            <a:r>
              <a:rPr kumimoji="0" lang="en-GB" sz="29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n.ferguson@trust-itservices.com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1268906"/>
            <a:ext cx="8229601" cy="4525963"/>
          </a:xfrm>
        </p:spPr>
        <p:txBody>
          <a:bodyPr>
            <a:normAutofit/>
          </a:bodyPr>
          <a:lstStyle/>
          <a:p>
            <a:r>
              <a:rPr lang="it-IT" sz="2400" b="1" dirty="0" err="1" smtClean="0"/>
              <a:t>What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cyberwatching.eu</a:t>
            </a:r>
            <a:r>
              <a:rPr lang="it-IT" sz="2400" b="1" dirty="0" smtClean="0"/>
              <a:t>? </a:t>
            </a:r>
          </a:p>
          <a:p>
            <a:pPr lvl="1"/>
            <a:r>
              <a:rPr lang="en-GB" sz="2000" dirty="0" smtClean="0"/>
              <a:t>Coordination and Support </a:t>
            </a:r>
            <a:r>
              <a:rPr lang="en-GB" sz="2000" dirty="0"/>
              <a:t>A</a:t>
            </a:r>
            <a:r>
              <a:rPr lang="en-GB" sz="2000" dirty="0" smtClean="0"/>
              <a:t>ction (CSA) which aims at building and maintaining </a:t>
            </a:r>
            <a:r>
              <a:rPr lang="en-US" sz="2000" dirty="0" smtClean="0"/>
              <a:t>the European observatory of research and innovation in the field of cybersecurity and privacy.</a:t>
            </a:r>
            <a:endParaRPr lang="en-GB" sz="2000" dirty="0" smtClean="0"/>
          </a:p>
          <a:p>
            <a:pPr lvl="1"/>
            <a:r>
              <a:rPr lang="en-GB" sz="2000" dirty="0" smtClean="0"/>
              <a:t>Started on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May 2017, it will run for 48 months (until April 2021).</a:t>
            </a:r>
            <a:br>
              <a:rPr lang="en-GB" sz="2000" dirty="0" smtClean="0"/>
            </a:br>
            <a:endParaRPr lang="en-GB" sz="2000" dirty="0" smtClean="0"/>
          </a:p>
          <a:p>
            <a:pPr>
              <a:defRPr/>
            </a:pPr>
            <a:r>
              <a:rPr lang="en-GB" sz="2400" b="1" dirty="0" smtClean="0"/>
              <a:t>Who is involved? A Consortium of Seven European Partners:</a:t>
            </a:r>
          </a:p>
          <a:p>
            <a:endParaRPr lang="en-GB" dirty="0"/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58000" y="6320776"/>
            <a:ext cx="21336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3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457201" y="250581"/>
            <a:ext cx="8229601" cy="86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6464" y="3912594"/>
            <a:ext cx="8466356" cy="2456532"/>
            <a:chOff x="326464" y="3912594"/>
            <a:chExt cx="8466356" cy="2456532"/>
          </a:xfrm>
        </p:grpSpPr>
        <p:pic>
          <p:nvPicPr>
            <p:cNvPr id="12" name="Immagine 11" descr="ICT_Legal_R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6203" y="3954249"/>
              <a:ext cx="811195" cy="811195"/>
            </a:xfrm>
            <a:prstGeom prst="rect">
              <a:avLst/>
            </a:prstGeom>
          </p:spPr>
        </p:pic>
        <p:pic>
          <p:nvPicPr>
            <p:cNvPr id="13" name="Immagine 12" descr="logo_ciberseguridad_transparen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6562" y="5093252"/>
              <a:ext cx="2598883" cy="1139932"/>
            </a:xfrm>
            <a:prstGeom prst="rect">
              <a:avLst/>
            </a:prstGeom>
          </p:spPr>
        </p:pic>
        <p:pic>
          <p:nvPicPr>
            <p:cNvPr id="14" name="Immagine 13" descr="Trust_Logo_Tranparent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6019" y="3999707"/>
              <a:ext cx="2260530" cy="492125"/>
            </a:xfrm>
            <a:prstGeom prst="rect">
              <a:avLst/>
            </a:prstGeom>
          </p:spPr>
        </p:pic>
        <p:pic>
          <p:nvPicPr>
            <p:cNvPr id="18" name="Immagine 17" descr="University_of_Oxford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8544" y="4002124"/>
              <a:ext cx="1600405" cy="492125"/>
            </a:xfrm>
            <a:prstGeom prst="rect">
              <a:avLst/>
            </a:prstGeom>
          </p:spPr>
        </p:pic>
        <p:pic>
          <p:nvPicPr>
            <p:cNvPr id="19" name="Immagine 18" descr="AON_Transparen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40870" y="5119755"/>
              <a:ext cx="1051950" cy="1051950"/>
            </a:xfrm>
            <a:prstGeom prst="rect">
              <a:avLst/>
            </a:prstGeom>
          </p:spPr>
        </p:pic>
        <p:pic>
          <p:nvPicPr>
            <p:cNvPr id="20" name="Immagine 19" descr="DSMA_Transparent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1908" y="5119754"/>
              <a:ext cx="1660836" cy="906053"/>
            </a:xfrm>
            <a:prstGeom prst="rect">
              <a:avLst/>
            </a:prstGeom>
          </p:spPr>
        </p:pic>
        <p:pic>
          <p:nvPicPr>
            <p:cNvPr id="21" name="Immagine 20" descr="Conceptivity_Transparen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66242" y="5087699"/>
              <a:ext cx="1281427" cy="1281427"/>
            </a:xfrm>
            <a:prstGeom prst="rect">
              <a:avLst/>
            </a:prstGeom>
          </p:spPr>
        </p:pic>
        <p:pic>
          <p:nvPicPr>
            <p:cNvPr id="22" name="30 Imagen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6464" y="4041908"/>
              <a:ext cx="54292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30 Imagen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56012" y="4079837"/>
              <a:ext cx="542925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32 Imagen"/>
            <p:cNvPicPr>
              <a:picLocks noChangeAspect="1"/>
            </p:cNvPicPr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6999986" y="3912594"/>
              <a:ext cx="714380" cy="714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magine 17" descr="be.png"/>
            <p:cNvPicPr>
              <a:picLocks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6464" y="5439269"/>
              <a:ext cx="525463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magine 26" descr="CH_Flag.gi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40494" y="5475863"/>
              <a:ext cx="525600" cy="350400"/>
            </a:xfrm>
            <a:prstGeom prst="rect">
              <a:avLst/>
            </a:prstGeom>
          </p:spPr>
        </p:pic>
        <p:pic>
          <p:nvPicPr>
            <p:cNvPr id="28" name="26 Imagen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56012" y="5472377"/>
              <a:ext cx="5000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32 Imagen"/>
            <p:cNvPicPr>
              <a:picLocks noChangeAspect="1"/>
            </p:cNvPicPr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6983687" y="5301664"/>
              <a:ext cx="714380" cy="714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665240" y="4463612"/>
              <a:ext cx="22638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smtClean="0"/>
                <a:t>PROJECT COORDINATOR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54028"/>
            <a:ext cx="8229601" cy="865912"/>
          </a:xfrm>
        </p:spPr>
        <p:txBody>
          <a:bodyPr>
            <a:normAutofit/>
          </a:bodyPr>
          <a:lstStyle/>
          <a:p>
            <a:r>
              <a:rPr lang="en-GB" dirty="0" smtClean="0"/>
              <a:t>Stakeholders &amp; Objectives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16419" y="6356357"/>
            <a:ext cx="157923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3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cyberwatching_stakeholders1.4-01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3" y="795376"/>
            <a:ext cx="7192557" cy="2256867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8" idx="5"/>
          </p:cNvCxnSpPr>
          <p:nvPr/>
        </p:nvCxnSpPr>
        <p:spPr>
          <a:xfrm rot="5400000" flipH="1" flipV="1">
            <a:off x="6345259" y="2057981"/>
            <a:ext cx="411758" cy="3835139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208307" y="4181429"/>
            <a:ext cx="1813590" cy="1374588"/>
            <a:chOff x="711326" y="4497294"/>
            <a:chExt cx="1813590" cy="1374588"/>
          </a:xfrm>
        </p:grpSpPr>
        <p:sp>
          <p:nvSpPr>
            <p:cNvPr id="8" name="Hexagon 7"/>
            <p:cNvSpPr/>
            <p:nvPr/>
          </p:nvSpPr>
          <p:spPr>
            <a:xfrm>
              <a:off x="896471" y="4497294"/>
              <a:ext cx="1583764" cy="1374588"/>
            </a:xfrm>
            <a:prstGeom prst="hexag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TT0000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26" y="4902270"/>
              <a:ext cx="1813590" cy="596342"/>
            </a:xfrm>
            <a:prstGeom prst="rect">
              <a:avLst/>
            </a:prstGeom>
          </p:spPr>
        </p:pic>
      </p:grpSp>
      <p:cxnSp>
        <p:nvCxnSpPr>
          <p:cNvPr id="25" name="Elbow Connector 24"/>
          <p:cNvCxnSpPr>
            <a:stCxn id="13" idx="3"/>
          </p:cNvCxnSpPr>
          <p:nvPr/>
        </p:nvCxnSpPr>
        <p:spPr>
          <a:xfrm>
            <a:off x="5021897" y="4884576"/>
            <a:ext cx="3705679" cy="554304"/>
          </a:xfrm>
          <a:prstGeom prst="bentConnector3">
            <a:avLst>
              <a:gd name="adj1" fmla="val -803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1"/>
          </p:cNvCxnSpPr>
          <p:nvPr/>
        </p:nvCxnSpPr>
        <p:spPr>
          <a:xfrm rot="16200000" flipH="1">
            <a:off x="6437656" y="3751930"/>
            <a:ext cx="553906" cy="4162080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>
            <a:off x="4663979" y="4274351"/>
            <a:ext cx="3791427" cy="312054"/>
          </a:xfrm>
          <a:prstGeom prst="bentConnector3">
            <a:avLst>
              <a:gd name="adj1" fmla="val 941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4"/>
          </p:cNvCxnSpPr>
          <p:nvPr/>
        </p:nvCxnSpPr>
        <p:spPr>
          <a:xfrm rot="16200000" flipV="1">
            <a:off x="1762894" y="2207224"/>
            <a:ext cx="593656" cy="3354754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>
            <a:off x="382346" y="4274351"/>
            <a:ext cx="3173655" cy="312055"/>
          </a:xfrm>
          <a:prstGeom prst="bentConnector3">
            <a:avLst>
              <a:gd name="adj1" fmla="val 857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1939" y="4884576"/>
            <a:ext cx="306151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8" idx="2"/>
          </p:cNvCxnSpPr>
          <p:nvPr/>
        </p:nvCxnSpPr>
        <p:spPr>
          <a:xfrm rot="5400000">
            <a:off x="1782770" y="4155594"/>
            <a:ext cx="553906" cy="3354753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140751" y="3052243"/>
            <a:ext cx="3493273" cy="733247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R&amp;I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Privacy Observatory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140751" y="3937890"/>
            <a:ext cx="3799344" cy="733247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1" dirty="0">
                <a:solidFill>
                  <a:srgbClr val="595959"/>
                </a:solidFill>
              </a:rPr>
              <a:t>2</a:t>
            </a:r>
            <a:r>
              <a:rPr lang="en-US" i="1" dirty="0">
                <a:solidFill>
                  <a:srgbClr val="595959"/>
                </a:solidFill>
              </a:rPr>
              <a:t> </a:t>
            </a:r>
            <a:r>
              <a:rPr lang="en-US" b="1" dirty="0">
                <a:solidFill>
                  <a:srgbClr val="595959"/>
                </a:solidFill>
              </a:rPr>
              <a:t>M</a:t>
            </a:r>
            <a:r>
              <a:rPr lang="en-GB" b="1" dirty="0" err="1">
                <a:solidFill>
                  <a:srgbClr val="595959"/>
                </a:solidFill>
              </a:rPr>
              <a:t>onitor</a:t>
            </a:r>
            <a:r>
              <a:rPr lang="en-GB" b="1" dirty="0">
                <a:solidFill>
                  <a:srgbClr val="595959"/>
                </a:solidFill>
              </a:rPr>
              <a:t> and cluster </a:t>
            </a:r>
            <a:r>
              <a:rPr lang="en-GB" b="1" dirty="0" err="1">
                <a:solidFill>
                  <a:srgbClr val="595959"/>
                </a:solidFill>
              </a:rPr>
              <a:t>cybersecurity</a:t>
            </a:r>
            <a:r>
              <a:rPr lang="en-GB" b="1" dirty="0">
                <a:solidFill>
                  <a:srgbClr val="595959"/>
                </a:solidFill>
              </a:rPr>
              <a:t> &amp; privacy investments</a:t>
            </a:r>
            <a:r>
              <a:rPr lang="en-GB" dirty="0">
                <a:solidFill>
                  <a:srgbClr val="595959"/>
                </a:solidFill>
              </a:rPr>
              <a:t> in EU &amp; Associated Countries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140751" y="4778665"/>
            <a:ext cx="3799344" cy="733247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595959"/>
                </a:solidFill>
              </a:rPr>
              <a:t>3</a:t>
            </a:r>
            <a:r>
              <a:rPr lang="it-IT" i="1" dirty="0">
                <a:solidFill>
                  <a:srgbClr val="595959"/>
                </a:solidFill>
              </a:rPr>
              <a:t> </a:t>
            </a:r>
            <a:r>
              <a:rPr lang="en-GB" dirty="0">
                <a:solidFill>
                  <a:srgbClr val="595959"/>
                </a:solidFill>
              </a:rPr>
              <a:t>Support </a:t>
            </a:r>
            <a:r>
              <a:rPr lang="en-GB" b="1" dirty="0">
                <a:solidFill>
                  <a:srgbClr val="595959"/>
                </a:solidFill>
              </a:rPr>
              <a:t>policy, regulatory standards &amp; legal discussions</a:t>
            </a:r>
            <a:endParaRPr lang="it-IT" dirty="0">
              <a:solidFill>
                <a:srgbClr val="595959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12798" y="5623110"/>
            <a:ext cx="3799344" cy="733247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595959"/>
                </a:solidFill>
              </a:rPr>
              <a:t>4 </a:t>
            </a:r>
            <a:r>
              <a:rPr lang="it-IT" dirty="0">
                <a:solidFill>
                  <a:srgbClr val="595959"/>
                </a:solidFill>
              </a:rPr>
              <a:t>O</a:t>
            </a:r>
            <a:r>
              <a:rPr lang="en-GB" dirty="0" err="1">
                <a:solidFill>
                  <a:srgbClr val="595959"/>
                </a:solidFill>
              </a:rPr>
              <a:t>nline</a:t>
            </a:r>
            <a:r>
              <a:rPr lang="en-GB" dirty="0">
                <a:solidFill>
                  <a:srgbClr val="595959"/>
                </a:solidFill>
              </a:rPr>
              <a:t> EU </a:t>
            </a:r>
            <a:r>
              <a:rPr lang="en-GB" b="1" dirty="0">
                <a:solidFill>
                  <a:srgbClr val="595959"/>
                </a:solidFill>
              </a:rPr>
              <a:t>"catalogue of R&amp;I results &amp; solutions“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31939" y="3143781"/>
            <a:ext cx="2751106" cy="535530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595959"/>
                </a:solidFill>
              </a:rPr>
              <a:t>5</a:t>
            </a:r>
            <a:r>
              <a:rPr lang="it-IT" dirty="0">
                <a:solidFill>
                  <a:srgbClr val="595959"/>
                </a:solidFill>
              </a:rPr>
              <a:t> </a:t>
            </a:r>
            <a:r>
              <a:rPr lang="it-IT" b="1" dirty="0">
                <a:solidFill>
                  <a:srgbClr val="595959"/>
                </a:solidFill>
              </a:rPr>
              <a:t>M</a:t>
            </a:r>
            <a:r>
              <a:rPr lang="en-GB" b="1" dirty="0" err="1">
                <a:solidFill>
                  <a:srgbClr val="595959"/>
                </a:solidFill>
              </a:rPr>
              <a:t>arketplace</a:t>
            </a:r>
            <a:endParaRPr lang="it-IT" dirty="0">
              <a:solidFill>
                <a:srgbClr val="595959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31939" y="3910014"/>
            <a:ext cx="2751106" cy="535530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>
                <a:solidFill>
                  <a:srgbClr val="595959"/>
                </a:solidFill>
              </a:rPr>
              <a:t>6</a:t>
            </a:r>
            <a:r>
              <a:rPr lang="it-IT" dirty="0">
                <a:solidFill>
                  <a:srgbClr val="595959"/>
                </a:solidFill>
              </a:rPr>
              <a:t> </a:t>
            </a:r>
            <a:r>
              <a:rPr lang="it-IT" b="1" dirty="0" err="1">
                <a:solidFill>
                  <a:srgbClr val="595959"/>
                </a:solidFill>
              </a:rPr>
              <a:t>S</a:t>
            </a:r>
            <a:r>
              <a:rPr lang="en-GB" b="1" dirty="0" err="1">
                <a:solidFill>
                  <a:srgbClr val="595959"/>
                </a:solidFill>
              </a:rPr>
              <a:t>ustainability</a:t>
            </a:r>
            <a:r>
              <a:rPr lang="en-GB" b="1" dirty="0">
                <a:solidFill>
                  <a:srgbClr val="595959"/>
                </a:solidFill>
              </a:rPr>
              <a:t> model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1939" y="4647217"/>
            <a:ext cx="2751106" cy="535530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b="1" i="1" dirty="0">
                <a:solidFill>
                  <a:srgbClr val="595959"/>
                </a:solidFill>
              </a:rPr>
              <a:t>7</a:t>
            </a:r>
            <a:r>
              <a:rPr lang="en-GB" dirty="0">
                <a:solidFill>
                  <a:srgbClr val="595959"/>
                </a:solidFill>
              </a:rPr>
              <a:t> "</a:t>
            </a:r>
            <a:r>
              <a:rPr lang="en-GB" b="1" dirty="0">
                <a:solidFill>
                  <a:srgbClr val="595959"/>
                </a:solidFill>
              </a:rPr>
              <a:t>end-users’ club</a:t>
            </a:r>
            <a:r>
              <a:rPr lang="en-GB" dirty="0">
                <a:solidFill>
                  <a:srgbClr val="595959"/>
                </a:solidFill>
              </a:rPr>
              <a:t>” for SMEs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31938" y="5438880"/>
            <a:ext cx="3061513" cy="84077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b="1" i="1" dirty="0">
                <a:solidFill>
                  <a:srgbClr val="595959"/>
                </a:solidFill>
              </a:rPr>
              <a:t>8</a:t>
            </a:r>
            <a:r>
              <a:rPr lang="en-GB" dirty="0">
                <a:solidFill>
                  <a:srgbClr val="595959"/>
                </a:solidFill>
              </a:rPr>
              <a:t> Two versions of an </a:t>
            </a:r>
            <a:r>
              <a:rPr lang="en-GB" b="1" dirty="0">
                <a:solidFill>
                  <a:srgbClr val="595959"/>
                </a:solidFill>
              </a:rPr>
              <a:t>“EU </a:t>
            </a:r>
            <a:r>
              <a:rPr lang="en-GB" b="1" dirty="0" err="1">
                <a:solidFill>
                  <a:srgbClr val="595959"/>
                </a:solidFill>
              </a:rPr>
              <a:t>Cybersecurity</a:t>
            </a:r>
            <a:r>
              <a:rPr lang="en-GB" b="1" dirty="0">
                <a:solidFill>
                  <a:srgbClr val="595959"/>
                </a:solidFill>
              </a:rPr>
              <a:t> &amp; privacy Roadmap”</a:t>
            </a:r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2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-46244"/>
            <a:ext cx="5735321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Our main assets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94" y="2095631"/>
            <a:ext cx="8229601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Observatory</a:t>
            </a:r>
          </a:p>
          <a:p>
            <a:r>
              <a:rPr lang="en-US" sz="2400" dirty="0" smtClean="0">
                <a:latin typeface="Arial"/>
                <a:cs typeface="Arial"/>
              </a:rPr>
              <a:t>Catalogue of Services</a:t>
            </a:r>
          </a:p>
          <a:p>
            <a:r>
              <a:rPr lang="en-US" sz="2400" dirty="0" smtClean="0">
                <a:latin typeface="Arial"/>
                <a:cs typeface="Arial"/>
              </a:rPr>
              <a:t>Marketplace</a:t>
            </a:r>
          </a:p>
          <a:p>
            <a:r>
              <a:rPr lang="en-US" sz="2400" dirty="0" smtClean="0">
                <a:latin typeface="Arial"/>
                <a:cs typeface="Arial"/>
              </a:rPr>
              <a:t>End Users’ Club for SMEs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 descr="Schermata 2017-05-09 alle 15.30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0" b="9191"/>
          <a:stretch/>
        </p:blipFill>
        <p:spPr>
          <a:xfrm>
            <a:off x="989136" y="4145672"/>
            <a:ext cx="7118033" cy="134072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67936" y="999951"/>
            <a:ext cx="6399966" cy="3389133"/>
            <a:chOff x="-161892" y="1149405"/>
            <a:chExt cx="8117956" cy="4518887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2671350163"/>
                </p:ext>
              </p:extLst>
            </p:nvPr>
          </p:nvGraphicFramePr>
          <p:xfrm>
            <a:off x="69153" y="1149405"/>
            <a:ext cx="7482151" cy="4518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Right Arrow 9"/>
            <p:cNvSpPr/>
            <p:nvPr/>
          </p:nvSpPr>
          <p:spPr>
            <a:xfrm rot="19904968">
              <a:off x="4878757" y="1801570"/>
              <a:ext cx="712859" cy="322542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Left Arrow 10"/>
            <p:cNvSpPr/>
            <p:nvPr/>
          </p:nvSpPr>
          <p:spPr>
            <a:xfrm rot="8983280">
              <a:off x="5655987" y="3663584"/>
              <a:ext cx="695038" cy="309202"/>
            </a:xfrm>
            <a:prstGeom prst="lef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Left Arrow 11"/>
            <p:cNvSpPr/>
            <p:nvPr/>
          </p:nvSpPr>
          <p:spPr>
            <a:xfrm rot="2374012">
              <a:off x="1869370" y="2583836"/>
              <a:ext cx="783222" cy="315898"/>
            </a:xfrm>
            <a:prstGeom prst="leftArrow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61892" y="1427782"/>
              <a:ext cx="1959450" cy="135423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200" b="1" dirty="0" err="1" smtClean="0">
                  <a:latin typeface="Arial"/>
                  <a:cs typeface="Arial"/>
                </a:rPr>
                <a:t>Concertation</a:t>
              </a:r>
              <a:r>
                <a:rPr lang="en-US" sz="1200" dirty="0" smtClean="0">
                  <a:latin typeface="Arial"/>
                  <a:cs typeface="Arial"/>
                </a:rPr>
                <a:t> activities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b="1" dirty="0" smtClean="0">
                  <a:latin typeface="Arial"/>
                  <a:cs typeface="Arial"/>
                </a:rPr>
                <a:t>Policy tracking &amp; evolution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7791" y="2832878"/>
              <a:ext cx="1868273" cy="233912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Supply &amp; Demand </a:t>
              </a:r>
              <a:r>
                <a:rPr lang="en-US" sz="1200" b="1" dirty="0" smtClean="0">
                  <a:latin typeface="Arial"/>
                  <a:cs typeface="Arial"/>
                </a:rPr>
                <a:t>Marketplace</a:t>
              </a:r>
            </a:p>
            <a:p>
              <a:pPr marL="285750" indent="-285750">
                <a:buFont typeface="Arial"/>
                <a:buChar char="•"/>
              </a:pPr>
              <a:endParaRPr lang="en-US" sz="1200" dirty="0" smtClean="0"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Early validation </a:t>
              </a:r>
              <a:r>
                <a:rPr lang="en-US" sz="1200" b="1" dirty="0" smtClean="0">
                  <a:latin typeface="Arial"/>
                  <a:cs typeface="Arial"/>
                </a:rPr>
                <a:t>&amp; End-user Club </a:t>
              </a:r>
              <a:r>
                <a:rPr lang="en-US" sz="1200" dirty="0" smtClean="0">
                  <a:latin typeface="Arial"/>
                  <a:cs typeface="Arial"/>
                </a:rPr>
                <a:t>for SMEs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25496" y="1253623"/>
              <a:ext cx="2330568" cy="861783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Technology radar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b="1" dirty="0" smtClean="0">
                  <a:latin typeface="Arial"/>
                  <a:cs typeface="Arial"/>
                </a:rPr>
                <a:t>Mapping &amp; clustering of R&amp;I 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" y="5744243"/>
            <a:ext cx="9144000" cy="545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262626"/>
                </a:solidFill>
                <a:latin typeface="Arial"/>
                <a:cs typeface="Arial"/>
              </a:rPr>
              <a:t>The Web </a:t>
            </a:r>
            <a:r>
              <a:rPr lang="it-IT" b="1" dirty="0" err="1" smtClean="0">
                <a:solidFill>
                  <a:srgbClr val="262626"/>
                </a:solidFill>
                <a:latin typeface="Arial"/>
                <a:cs typeface="Arial"/>
              </a:rPr>
              <a:t>Platform</a:t>
            </a:r>
            <a:r>
              <a:rPr lang="it-IT" b="1" dirty="0" smtClean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GB" b="1" dirty="0" smtClean="0">
                <a:solidFill>
                  <a:srgbClr val="262626"/>
                </a:solidFill>
                <a:latin typeface="Arial"/>
                <a:cs typeface="Arial"/>
              </a:rPr>
              <a:t>is the </a:t>
            </a:r>
            <a:r>
              <a:rPr lang="en-GB" b="1" dirty="0" err="1" smtClean="0">
                <a:solidFill>
                  <a:srgbClr val="262626"/>
                </a:solidFill>
                <a:latin typeface="Arial"/>
                <a:cs typeface="Arial"/>
              </a:rPr>
              <a:t>center</a:t>
            </a:r>
            <a:r>
              <a:rPr lang="en-GB" b="1" dirty="0" smtClean="0">
                <a:solidFill>
                  <a:srgbClr val="262626"/>
                </a:solidFill>
                <a:latin typeface="Arial"/>
                <a:cs typeface="Arial"/>
              </a:rPr>
              <a:t> of gravity of the project</a:t>
            </a:r>
            <a:endParaRPr lang="en-GB" b="1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9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252" y="2169286"/>
            <a:ext cx="14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043" y="2615008"/>
            <a:ext cx="271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676" y="3058998"/>
            <a:ext cx="14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676" y="3500854"/>
            <a:ext cx="14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184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6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0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#1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Observatory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pic>
        <p:nvPicPr>
          <p:cNvPr id="7" name="Picture 6" descr="Schermata 2017-05-09 alle 15.30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7" b="9159"/>
          <a:stretch/>
        </p:blipFill>
        <p:spPr>
          <a:xfrm>
            <a:off x="123207" y="973506"/>
            <a:ext cx="8933660" cy="1887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713" y="3401985"/>
            <a:ext cx="8797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b="1" dirty="0" smtClean="0">
                <a:cs typeface="Arial"/>
              </a:rPr>
              <a:t>Monitor</a:t>
            </a:r>
            <a:r>
              <a:rPr lang="en-US" sz="2400" dirty="0" smtClean="0">
                <a:cs typeface="Arial"/>
              </a:rPr>
              <a:t> </a:t>
            </a:r>
            <a:r>
              <a:rPr lang="en-US" sz="2400" b="1" dirty="0" smtClean="0">
                <a:cs typeface="Arial"/>
              </a:rPr>
              <a:t>all R&amp;I initiatives </a:t>
            </a:r>
            <a:r>
              <a:rPr lang="en-US" sz="2400" dirty="0" smtClean="0">
                <a:cs typeface="Arial"/>
              </a:rPr>
              <a:t>across EU and at National level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dirty="0" smtClean="0">
                <a:cs typeface="Arial"/>
              </a:rPr>
              <a:t>It will collect all </a:t>
            </a:r>
            <a:r>
              <a:rPr lang="en-US" sz="2400" b="1" dirty="0" smtClean="0">
                <a:cs typeface="Arial"/>
              </a:rPr>
              <a:t>on-ongoing activities </a:t>
            </a:r>
            <a:r>
              <a:rPr lang="en-US" sz="2400" dirty="0" smtClean="0">
                <a:cs typeface="Arial"/>
              </a:rPr>
              <a:t>in the field of </a:t>
            </a:r>
            <a:r>
              <a:rPr lang="en-US" sz="2400" dirty="0" err="1" smtClean="0">
                <a:cs typeface="Arial"/>
              </a:rPr>
              <a:t>cybersecurity</a:t>
            </a:r>
            <a:r>
              <a:rPr lang="en-US" sz="2400" dirty="0" smtClean="0">
                <a:cs typeface="Arial"/>
              </a:rPr>
              <a:t> &amp; privacy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b="1" dirty="0" smtClean="0">
                <a:cs typeface="Arial"/>
              </a:rPr>
              <a:t>Feedback</a:t>
            </a:r>
            <a:r>
              <a:rPr lang="en-US" sz="2400" dirty="0" smtClean="0">
                <a:cs typeface="Arial"/>
              </a:rPr>
              <a:t> in terms of effectiveness &amp; usability of research results</a:t>
            </a:r>
            <a:endParaRPr lang="en-US" sz="2400" dirty="0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88937"/>
            <a:ext cx="9144001" cy="1008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5"/>
          <p:cNvSpPr txBox="1">
            <a:spLocks noChangeArrowheads="1"/>
          </p:cNvSpPr>
          <p:nvPr/>
        </p:nvSpPr>
        <p:spPr bwMode="auto">
          <a:xfrm>
            <a:off x="250826" y="4981414"/>
            <a:ext cx="8642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/>
                <a:cs typeface="Arial"/>
              </a:rPr>
              <a:t>cyberwatching.eu will become the EU’s reference, authoritative, independent source for democratising </a:t>
            </a:r>
            <a:r>
              <a:rPr lang="en-GB" sz="2000" b="1" dirty="0" err="1" smtClean="0">
                <a:latin typeface="Arial"/>
                <a:cs typeface="Arial"/>
              </a:rPr>
              <a:t>cybersecurity</a:t>
            </a:r>
            <a:r>
              <a:rPr lang="en-GB" sz="2000" b="1" dirty="0" smtClean="0">
                <a:latin typeface="Arial"/>
                <a:cs typeface="Arial"/>
              </a:rPr>
              <a:t> &amp; privacy </a:t>
            </a:r>
            <a:br>
              <a:rPr lang="en-GB" sz="2000" b="1" dirty="0" smtClean="0">
                <a:latin typeface="Arial"/>
                <a:cs typeface="Arial"/>
              </a:rPr>
            </a:br>
            <a:r>
              <a:rPr lang="en-GB" sz="2000" b="1" dirty="0" smtClean="0">
                <a:latin typeface="Arial"/>
                <a:cs typeface="Arial"/>
              </a:rPr>
              <a:t>to ultimately maximise thematic synergies.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2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5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5" name="Group 15"/>
          <p:cNvGrpSpPr/>
          <p:nvPr/>
        </p:nvGrpSpPr>
        <p:grpSpPr>
          <a:xfrm>
            <a:off x="1126472" y="1132869"/>
            <a:ext cx="1727294" cy="2269116"/>
            <a:chOff x="1971662" y="3760096"/>
            <a:chExt cx="1237590" cy="1575433"/>
          </a:xfrm>
        </p:grpSpPr>
        <p:sp>
          <p:nvSpPr>
            <p:cNvPr id="26" name="Oval 7"/>
            <p:cNvSpPr/>
            <p:nvPr/>
          </p:nvSpPr>
          <p:spPr>
            <a:xfrm>
              <a:off x="197166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12"/>
            <p:cNvSpPr/>
            <p:nvPr/>
          </p:nvSpPr>
          <p:spPr>
            <a:xfrm>
              <a:off x="2430493" y="4951601"/>
              <a:ext cx="319928" cy="383928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" y="5997076"/>
            <a:ext cx="9144000" cy="522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us your project’s website and contact point </a:t>
            </a:r>
            <a:r>
              <a:rPr lang="mr-IN" dirty="0"/>
              <a:t>–</a:t>
            </a:r>
            <a:r>
              <a:rPr lang="en-US" dirty="0"/>
              <a:t> Be in </a:t>
            </a:r>
            <a:r>
              <a:rPr lang="en-US" dirty="0" err="1"/>
              <a:t>Cyberwatching.eu</a:t>
            </a:r>
            <a:r>
              <a:rPr lang="en-US" dirty="0"/>
              <a:t> radar!</a:t>
            </a:r>
          </a:p>
        </p:txBody>
      </p:sp>
    </p:spTree>
    <p:extLst>
      <p:ext uri="{BB962C8B-B14F-4D97-AF65-F5344CB8AC3E}">
        <p14:creationId xmlns:p14="http://schemas.microsoft.com/office/powerpoint/2010/main" val="105840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7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-29496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#2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Catalogue of Services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73" y="3137625"/>
            <a:ext cx="8806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2"/>
              </a:buBlip>
            </a:pPr>
            <a:r>
              <a:rPr lang="en-US" sz="2400" dirty="0" smtClean="0">
                <a:cs typeface="Arial"/>
              </a:rPr>
              <a:t>Online </a:t>
            </a:r>
            <a:r>
              <a:rPr lang="en-US" sz="2400" dirty="0">
                <a:cs typeface="Arial"/>
              </a:rPr>
              <a:t>catalogue of </a:t>
            </a:r>
            <a:r>
              <a:rPr lang="en-US" sz="2400" b="1" dirty="0">
                <a:cs typeface="Arial"/>
              </a:rPr>
              <a:t>R&amp;I results and </a:t>
            </a:r>
            <a:r>
              <a:rPr lang="en-US" sz="2400" b="1" dirty="0" smtClean="0">
                <a:cs typeface="Arial"/>
              </a:rPr>
              <a:t>services</a:t>
            </a:r>
            <a:r>
              <a:rPr lang="en-US" sz="2400" dirty="0" smtClean="0">
                <a:cs typeface="Arial"/>
              </a:rPr>
              <a:t>, accessible through an </a:t>
            </a:r>
            <a:r>
              <a:rPr lang="en-US" sz="2400" b="1" dirty="0" smtClean="0">
                <a:cs typeface="Arial"/>
              </a:rPr>
              <a:t>online </a:t>
            </a:r>
            <a:r>
              <a:rPr lang="en-US" sz="2400" b="1" dirty="0">
                <a:cs typeface="Arial"/>
              </a:rPr>
              <a:t>user friendly </a:t>
            </a:r>
            <a:r>
              <a:rPr lang="en-US" sz="2400" b="1" dirty="0" smtClean="0">
                <a:cs typeface="Arial"/>
              </a:rPr>
              <a:t>interface</a:t>
            </a:r>
            <a:endParaRPr lang="en-US" sz="2400" dirty="0" smtClean="0">
              <a:cs typeface="Arial"/>
            </a:endParaRPr>
          </a:p>
          <a:p>
            <a:pPr marL="273050" indent="-265113">
              <a:buBlip>
                <a:blip r:embed="rId2"/>
              </a:buBlip>
            </a:pPr>
            <a:r>
              <a:rPr lang="en-GB" sz="2400" dirty="0" smtClean="0">
                <a:cs typeface="Arial"/>
              </a:rPr>
              <a:t>Projects provide a service-oriented offer, covering </a:t>
            </a:r>
            <a:r>
              <a:rPr lang="en-GB" sz="2400" b="1" dirty="0" smtClean="0">
                <a:cs typeface="Arial"/>
              </a:rPr>
              <a:t>what user needs the project services can solve</a:t>
            </a:r>
            <a:r>
              <a:rPr lang="en-GB" sz="2400" dirty="0" smtClean="0">
                <a:cs typeface="Arial"/>
              </a:rPr>
              <a:t>, improving the lives of end-users and the cybersecurity &amp; privacy pain points</a:t>
            </a:r>
            <a:endParaRPr lang="en-US" sz="2400" dirty="0" smtClean="0">
              <a:cs typeface="Arial"/>
            </a:endParaRPr>
          </a:p>
          <a:p>
            <a:endParaRPr lang="en-US" sz="20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073747"/>
            <a:ext cx="9144001" cy="980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5"/>
          <p:cNvSpPr txBox="1">
            <a:spLocks noChangeArrowheads="1"/>
          </p:cNvSpPr>
          <p:nvPr/>
        </p:nvSpPr>
        <p:spPr bwMode="auto">
          <a:xfrm>
            <a:off x="250826" y="5073747"/>
            <a:ext cx="8642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b="1" dirty="0" smtClean="0">
                <a:latin typeface="Arial"/>
                <a:cs typeface="Arial"/>
              </a:rPr>
              <a:t>Helping R&amp;I initiatives showcasing their results and outputs.</a:t>
            </a:r>
          </a:p>
          <a:p>
            <a:pPr algn="ctr" eaLnBrk="1" hangingPunct="1"/>
            <a:r>
              <a:rPr lang="en-GB" b="1" dirty="0" smtClean="0">
                <a:latin typeface="Arial"/>
                <a:cs typeface="Arial"/>
              </a:rPr>
              <a:t>Avoid dispersion of efforts and investments </a:t>
            </a:r>
            <a:br>
              <a:rPr lang="en-GB" b="1" dirty="0" smtClean="0">
                <a:latin typeface="Arial"/>
                <a:cs typeface="Arial"/>
              </a:rPr>
            </a:br>
            <a:r>
              <a:rPr lang="en-GB" b="1" dirty="0" smtClean="0">
                <a:latin typeface="Arial"/>
                <a:cs typeface="Arial"/>
              </a:rPr>
              <a:t>&amp; realise synergies to further encourage excellence.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3" name="Picture 6" descr="Schermata 2017-05-09 alle 15.30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7" b="9159"/>
          <a:stretch/>
        </p:blipFill>
        <p:spPr>
          <a:xfrm>
            <a:off x="123207" y="973506"/>
            <a:ext cx="8933660" cy="1887682"/>
          </a:xfrm>
          <a:prstGeom prst="rect">
            <a:avLst/>
          </a:prstGeom>
        </p:spPr>
      </p:pic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4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8" name="Group 15"/>
          <p:cNvGrpSpPr/>
          <p:nvPr/>
        </p:nvGrpSpPr>
        <p:grpSpPr>
          <a:xfrm>
            <a:off x="2886779" y="1120926"/>
            <a:ext cx="1625456" cy="2228905"/>
            <a:chOff x="1971662" y="3760096"/>
            <a:chExt cx="1237590" cy="1648471"/>
          </a:xfrm>
        </p:grpSpPr>
        <p:sp>
          <p:nvSpPr>
            <p:cNvPr id="29" name="Oval 7"/>
            <p:cNvSpPr/>
            <p:nvPr/>
          </p:nvSpPr>
          <p:spPr>
            <a:xfrm>
              <a:off x="197166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12"/>
            <p:cNvSpPr/>
            <p:nvPr/>
          </p:nvSpPr>
          <p:spPr>
            <a:xfrm>
              <a:off x="2377701" y="4946616"/>
              <a:ext cx="425513" cy="461951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" y="5997076"/>
            <a:ext cx="9144000" cy="72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Are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representing</a:t>
            </a:r>
            <a:r>
              <a:rPr lang="it-IT" dirty="0" smtClean="0"/>
              <a:t> an R&amp;I </a:t>
            </a:r>
            <a:r>
              <a:rPr lang="it-IT" dirty="0" err="1" smtClean="0"/>
              <a:t>initiative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EU or National </a:t>
            </a:r>
            <a:r>
              <a:rPr lang="it-IT" dirty="0" err="1" smtClean="0"/>
              <a:t>level</a:t>
            </a:r>
            <a:r>
              <a:rPr lang="it-IT" dirty="0" smtClean="0"/>
              <a:t>? </a:t>
            </a:r>
          </a:p>
          <a:p>
            <a:pPr algn="ctr"/>
            <a:r>
              <a:rPr lang="it-IT" dirty="0" err="1" smtClean="0"/>
              <a:t>Contact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&amp; b</a:t>
            </a:r>
            <a:r>
              <a:rPr lang="en-US" dirty="0" smtClean="0"/>
              <a:t>e promoted on our Catalogue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7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8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0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/>
                <a:ea typeface="MS PGothic" charset="0"/>
                <a:cs typeface="Arial"/>
              </a:rPr>
              <a:t>Asset #3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Marketplace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174" y="3056179"/>
            <a:ext cx="8760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2"/>
              </a:buBlip>
            </a:pP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lang="en-GB" sz="2000" dirty="0">
                <a:cs typeface="Arial"/>
              </a:rPr>
              <a:t>A </a:t>
            </a:r>
            <a:r>
              <a:rPr lang="en-GB" sz="2000" b="1" dirty="0">
                <a:cs typeface="Arial"/>
              </a:rPr>
              <a:t>dynamic catalogue of </a:t>
            </a:r>
            <a:r>
              <a:rPr lang="en-GB" sz="2000" b="1" dirty="0" err="1">
                <a:cs typeface="Arial"/>
              </a:rPr>
              <a:t>cybersecurity</a:t>
            </a:r>
            <a:r>
              <a:rPr lang="en-GB" sz="2000" b="1" dirty="0">
                <a:cs typeface="Arial"/>
              </a:rPr>
              <a:t> &amp; privacy “services”</a:t>
            </a:r>
          </a:p>
          <a:p>
            <a:pPr marL="273050" indent="-265113">
              <a:buBlip>
                <a:blip r:embed="rId2"/>
              </a:buBlip>
            </a:pPr>
            <a:r>
              <a:rPr lang="en-GB" sz="2000" dirty="0">
                <a:cs typeface="Arial"/>
              </a:rPr>
              <a:t> The “</a:t>
            </a:r>
            <a:r>
              <a:rPr lang="en-GB" sz="2000" b="1" dirty="0" smtClean="0">
                <a:cs typeface="Arial"/>
              </a:rPr>
              <a:t>suppliers</a:t>
            </a:r>
            <a:r>
              <a:rPr lang="en-GB" sz="2000" dirty="0" smtClean="0">
                <a:cs typeface="Arial"/>
              </a:rPr>
              <a:t>” provide </a:t>
            </a:r>
            <a:r>
              <a:rPr lang="en-GB" sz="2000" dirty="0" err="1">
                <a:cs typeface="Arial"/>
              </a:rPr>
              <a:t>cybersecurity</a:t>
            </a:r>
            <a:r>
              <a:rPr lang="en-GB" sz="2000" dirty="0">
                <a:cs typeface="Arial"/>
              </a:rPr>
              <a:t> &amp; privacy research &amp; innovation results</a:t>
            </a:r>
            <a:r>
              <a:rPr lang="en-GB" sz="2000" dirty="0" smtClean="0">
                <a:cs typeface="Arial"/>
              </a:rPr>
              <a:t>, solutions</a:t>
            </a:r>
            <a:r>
              <a:rPr lang="en-GB" sz="2000" dirty="0">
                <a:cs typeface="Arial"/>
              </a:rPr>
              <a:t>, </a:t>
            </a:r>
            <a:r>
              <a:rPr lang="en-GB" sz="2000" dirty="0" smtClean="0">
                <a:cs typeface="Arial"/>
              </a:rPr>
              <a:t>tools </a:t>
            </a:r>
            <a:r>
              <a:rPr lang="en-GB" sz="2000" dirty="0">
                <a:cs typeface="Arial"/>
              </a:rPr>
              <a:t>&amp; trusted services. </a:t>
            </a:r>
          </a:p>
          <a:p>
            <a:pPr marL="273050" indent="-265113">
              <a:buBlip>
                <a:blip r:embed="rId2"/>
              </a:buBlip>
            </a:pPr>
            <a:r>
              <a:rPr lang="en-GB" sz="2000" dirty="0">
                <a:cs typeface="Arial"/>
              </a:rPr>
              <a:t> The “</a:t>
            </a:r>
            <a:r>
              <a:rPr lang="en-GB" sz="2000" b="1" dirty="0">
                <a:cs typeface="Arial"/>
              </a:rPr>
              <a:t>buyer</a:t>
            </a:r>
            <a:r>
              <a:rPr lang="en-GB" sz="2000" dirty="0">
                <a:cs typeface="Arial"/>
              </a:rPr>
              <a:t>” partners find answers to their </a:t>
            </a:r>
            <a:r>
              <a:rPr lang="en-GB" sz="2000" dirty="0" smtClean="0">
                <a:cs typeface="Arial"/>
              </a:rPr>
              <a:t>needs! </a:t>
            </a:r>
            <a:endParaRPr lang="en-GB" sz="2000" dirty="0">
              <a:cs typeface="Arial"/>
            </a:endParaRPr>
          </a:p>
          <a:p>
            <a:pPr marL="273050" indent="-265113">
              <a:buBlip>
                <a:blip r:embed="rId2"/>
              </a:buBlip>
            </a:pPr>
            <a:r>
              <a:rPr lang="en-GB" sz="2000" dirty="0">
                <a:cs typeface="Arial"/>
              </a:rPr>
              <a:t> </a:t>
            </a:r>
            <a:r>
              <a:rPr lang="en-GB" sz="2000" b="1" dirty="0">
                <a:cs typeface="Arial"/>
              </a:rPr>
              <a:t>The win-win </a:t>
            </a:r>
            <a:r>
              <a:rPr lang="en-GB" sz="2000" dirty="0">
                <a:cs typeface="Arial"/>
              </a:rPr>
              <a:t>mechanism can take place both at research synergy level and at commercial level, in developing new business opportunities</a:t>
            </a:r>
            <a:endParaRPr lang="en-US" sz="2000" dirty="0">
              <a:cs typeface="Arial"/>
            </a:endParaRP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" name="Picture 6" descr="Schermata 2017-05-09 alle 15.30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7" b="9159"/>
          <a:stretch/>
        </p:blipFill>
        <p:spPr>
          <a:xfrm>
            <a:off x="123207" y="885018"/>
            <a:ext cx="8933660" cy="1887682"/>
          </a:xfrm>
          <a:prstGeom prst="rect">
            <a:avLst/>
          </a:prstGeom>
        </p:spPr>
      </p:pic>
      <p:grpSp>
        <p:nvGrpSpPr>
          <p:cNvPr id="21" name="Group 15"/>
          <p:cNvGrpSpPr/>
          <p:nvPr/>
        </p:nvGrpSpPr>
        <p:grpSpPr>
          <a:xfrm>
            <a:off x="4686342" y="1028273"/>
            <a:ext cx="1603894" cy="2094433"/>
            <a:chOff x="1971662" y="3760096"/>
            <a:chExt cx="1237590" cy="1635656"/>
          </a:xfrm>
        </p:grpSpPr>
        <p:sp>
          <p:nvSpPr>
            <p:cNvPr id="22" name="Oval 7"/>
            <p:cNvSpPr/>
            <p:nvPr/>
          </p:nvSpPr>
          <p:spPr>
            <a:xfrm>
              <a:off x="197166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12"/>
            <p:cNvSpPr/>
            <p:nvPr/>
          </p:nvSpPr>
          <p:spPr>
            <a:xfrm>
              <a:off x="2441450" y="4958832"/>
              <a:ext cx="298013" cy="436920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4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" y="5039994"/>
            <a:ext cx="9144001" cy="823307"/>
            <a:chOff x="1" y="5174463"/>
            <a:chExt cx="9144001" cy="823307"/>
          </a:xfrm>
        </p:grpSpPr>
        <p:sp>
          <p:nvSpPr>
            <p:cNvPr id="34" name="Rectangle 18"/>
            <p:cNvSpPr/>
            <p:nvPr/>
          </p:nvSpPr>
          <p:spPr>
            <a:xfrm>
              <a:off x="1" y="5174463"/>
              <a:ext cx="9144001" cy="8233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sellaDiTesto 15"/>
            <p:cNvSpPr txBox="1">
              <a:spLocks noChangeArrowheads="1"/>
            </p:cNvSpPr>
            <p:nvPr/>
          </p:nvSpPr>
          <p:spPr bwMode="auto">
            <a:xfrm>
              <a:off x="296533" y="5192680"/>
              <a:ext cx="8642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GB" sz="2000" b="1" dirty="0" smtClean="0">
                  <a:latin typeface="Arial"/>
                  <a:cs typeface="Arial"/>
                </a:rPr>
                <a:t>Connecting research results with both demand and supply side of the </a:t>
              </a:r>
              <a:r>
                <a:rPr lang="en-GB" sz="2000" b="1" dirty="0" err="1" smtClean="0">
                  <a:latin typeface="Arial"/>
                  <a:cs typeface="Arial"/>
                </a:rPr>
                <a:t>cybersecurity</a:t>
              </a:r>
              <a:r>
                <a:rPr lang="en-GB" sz="2000" b="1" dirty="0" smtClean="0">
                  <a:latin typeface="Arial"/>
                  <a:cs typeface="Arial"/>
                </a:rPr>
                <a:t> &amp; privacy industry 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" y="5775582"/>
            <a:ext cx="9144000" cy="74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your</a:t>
            </a:r>
            <a:r>
              <a:rPr lang="it-IT" b="1" dirty="0" smtClean="0"/>
              <a:t> </a:t>
            </a:r>
            <a:r>
              <a:rPr lang="it-IT" b="1" dirty="0" err="1" smtClean="0"/>
              <a:t>initiative</a:t>
            </a:r>
            <a:r>
              <a:rPr lang="it-IT" b="1" dirty="0" smtClean="0"/>
              <a:t> </a:t>
            </a:r>
            <a:r>
              <a:rPr lang="it-IT" b="1" dirty="0" err="1" smtClean="0"/>
              <a:t>developing</a:t>
            </a:r>
            <a:r>
              <a:rPr lang="it-IT" b="1" dirty="0" smtClean="0"/>
              <a:t> a </a:t>
            </a:r>
            <a:r>
              <a:rPr lang="it-IT" b="1" dirty="0" err="1" smtClean="0"/>
              <a:t>cybersecurity</a:t>
            </a:r>
            <a:r>
              <a:rPr lang="it-IT" b="1" dirty="0" smtClean="0"/>
              <a:t> </a:t>
            </a:r>
            <a:r>
              <a:rPr lang="it-IT" b="1" dirty="0" err="1" smtClean="0"/>
              <a:t>product</a:t>
            </a:r>
            <a:r>
              <a:rPr lang="it-IT" b="1" dirty="0" smtClean="0"/>
              <a:t> or service?</a:t>
            </a:r>
          </a:p>
          <a:p>
            <a:pPr algn="ctr"/>
            <a:r>
              <a:rPr lang="it-IT" b="1" dirty="0" smtClean="0"/>
              <a:t>Be </a:t>
            </a:r>
            <a:r>
              <a:rPr lang="it-IT" b="1" dirty="0" err="1" smtClean="0"/>
              <a:t>showcased</a:t>
            </a:r>
            <a:r>
              <a:rPr lang="it-IT" b="1" dirty="0" smtClean="0"/>
              <a:t> on </a:t>
            </a:r>
            <a:r>
              <a:rPr lang="it-IT" b="1" dirty="0" err="1" smtClean="0"/>
              <a:t>Cyberwatching.eu</a:t>
            </a:r>
            <a:r>
              <a:rPr lang="it-IT" b="1" dirty="0" smtClean="0"/>
              <a:t> </a:t>
            </a:r>
            <a:r>
              <a:rPr lang="it-IT" b="1" dirty="0" err="1" smtClean="0"/>
              <a:t>Marketplace</a:t>
            </a:r>
            <a:r>
              <a:rPr lang="it-IT" b="1" dirty="0" smtClean="0"/>
              <a:t> - </a:t>
            </a:r>
            <a:r>
              <a:rPr lang="it-IT" b="1" dirty="0" err="1" smtClean="0"/>
              <a:t>soon</a:t>
            </a:r>
            <a:r>
              <a:rPr lang="it-IT" b="1" dirty="0" smtClean="0"/>
              <a:t> </a:t>
            </a:r>
            <a:r>
              <a:rPr lang="it-IT" b="1" dirty="0" err="1" smtClean="0"/>
              <a:t>available</a:t>
            </a:r>
            <a:r>
              <a:rPr lang="it-IT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904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9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61395" y="0"/>
            <a:ext cx="6888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#4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SME End-User Club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5" y="3127315"/>
            <a:ext cx="8642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2"/>
              </a:buBlip>
            </a:pPr>
            <a:r>
              <a:rPr lang="en-GB" sz="2200" dirty="0" smtClean="0">
                <a:cs typeface="Arial"/>
              </a:rPr>
              <a:t>Prime </a:t>
            </a:r>
            <a:r>
              <a:rPr lang="en-GB" sz="2200" dirty="0">
                <a:cs typeface="Arial"/>
              </a:rPr>
              <a:t>and guided access to the cyberwatching.eu catalogue of services</a:t>
            </a:r>
          </a:p>
          <a:p>
            <a:pPr marL="273050" indent="-265113">
              <a:buBlip>
                <a:blip r:embed="rId2"/>
              </a:buBlip>
            </a:pPr>
            <a:r>
              <a:rPr lang="en-GB" sz="2200" dirty="0" smtClean="0">
                <a:cs typeface="Arial"/>
              </a:rPr>
              <a:t>Ensure </a:t>
            </a:r>
            <a:r>
              <a:rPr lang="en-GB" sz="2200" dirty="0">
                <a:cs typeface="Arial"/>
              </a:rPr>
              <a:t>feedback in terms of effectiveness and usability of the research results</a:t>
            </a:r>
          </a:p>
          <a:p>
            <a:pPr marL="273050" indent="-265113">
              <a:buBlip>
                <a:blip r:embed="rId2"/>
              </a:buBlip>
            </a:pPr>
            <a:r>
              <a:rPr lang="en-GB" sz="2200" dirty="0" smtClean="0">
                <a:cs typeface="Arial"/>
              </a:rPr>
              <a:t>Highlighting </a:t>
            </a:r>
            <a:r>
              <a:rPr lang="en-GB" sz="2200" dirty="0">
                <a:cs typeface="Arial"/>
              </a:rPr>
              <a:t>domain specific processes and practices, and defining specific needs</a:t>
            </a:r>
            <a:endParaRPr lang="it-IT" sz="2200" dirty="0"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4879074"/>
            <a:ext cx="9144000" cy="799323"/>
            <a:chOff x="0" y="5458028"/>
            <a:chExt cx="9144000" cy="799323"/>
          </a:xfrm>
        </p:grpSpPr>
        <p:sp>
          <p:nvSpPr>
            <p:cNvPr id="20" name="Rectangle 19"/>
            <p:cNvSpPr/>
            <p:nvPr/>
          </p:nvSpPr>
          <p:spPr>
            <a:xfrm>
              <a:off x="0" y="5465551"/>
              <a:ext cx="9144000" cy="79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asellaDiTesto 15"/>
            <p:cNvSpPr txBox="1">
              <a:spLocks noChangeArrowheads="1"/>
            </p:cNvSpPr>
            <p:nvPr/>
          </p:nvSpPr>
          <p:spPr bwMode="auto">
            <a:xfrm>
              <a:off x="250826" y="5458028"/>
              <a:ext cx="8642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2000" b="1" dirty="0" smtClean="0"/>
                <a:t>Ensuring that the EU research investments actually address real users’ needs in an effective way</a:t>
              </a:r>
              <a:endParaRPr lang="en-GB" sz="2000" b="1" dirty="0"/>
            </a:p>
          </p:txBody>
        </p:sp>
      </p:grpSp>
      <p:pic>
        <p:nvPicPr>
          <p:cNvPr id="18" name="Picture 6" descr="Schermata 2017-05-09 alle 15.30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7" b="9159"/>
          <a:stretch/>
        </p:blipFill>
        <p:spPr>
          <a:xfrm>
            <a:off x="123207" y="899766"/>
            <a:ext cx="8933660" cy="1887682"/>
          </a:xfrm>
          <a:prstGeom prst="rect">
            <a:avLst/>
          </a:prstGeom>
        </p:spPr>
      </p:pic>
      <p:grpSp>
        <p:nvGrpSpPr>
          <p:cNvPr id="22" name="Group 15"/>
          <p:cNvGrpSpPr/>
          <p:nvPr/>
        </p:nvGrpSpPr>
        <p:grpSpPr>
          <a:xfrm>
            <a:off x="6286939" y="1043017"/>
            <a:ext cx="1796237" cy="2187097"/>
            <a:chOff x="1971662" y="3760096"/>
            <a:chExt cx="1237590" cy="1513566"/>
          </a:xfrm>
        </p:grpSpPr>
        <p:sp>
          <p:nvSpPr>
            <p:cNvPr id="23" name="Oval 7"/>
            <p:cNvSpPr/>
            <p:nvPr/>
          </p:nvSpPr>
          <p:spPr>
            <a:xfrm>
              <a:off x="197166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12"/>
            <p:cNvSpPr/>
            <p:nvPr/>
          </p:nvSpPr>
          <p:spPr>
            <a:xfrm>
              <a:off x="2427560" y="4951822"/>
              <a:ext cx="325794" cy="321840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4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" y="5641113"/>
            <a:ext cx="9144000" cy="74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Want</a:t>
            </a:r>
            <a:r>
              <a:rPr lang="it-IT" b="1" dirty="0" smtClean="0"/>
              <a:t> to test </a:t>
            </a:r>
            <a:r>
              <a:rPr lang="it-IT" b="1" dirty="0" err="1" smtClean="0"/>
              <a:t>cybersecurity</a:t>
            </a:r>
            <a:r>
              <a:rPr lang="it-IT" b="1" dirty="0" smtClean="0"/>
              <a:t> &amp; privacy </a:t>
            </a:r>
            <a:r>
              <a:rPr lang="it-IT" b="1" dirty="0" err="1" smtClean="0"/>
              <a:t>solutions</a:t>
            </a:r>
            <a:r>
              <a:rPr lang="it-IT" b="1" dirty="0" smtClean="0"/>
              <a:t> for free? </a:t>
            </a:r>
            <a:br>
              <a:rPr lang="it-IT" b="1" dirty="0" smtClean="0"/>
            </a:br>
            <a:r>
              <a:rPr lang="it-IT" b="1" dirty="0" err="1" smtClean="0"/>
              <a:t>Register</a:t>
            </a:r>
            <a:r>
              <a:rPr lang="it-IT" b="1" dirty="0" smtClean="0"/>
              <a:t> to </a:t>
            </a:r>
            <a:r>
              <a:rPr lang="it-IT" b="1" dirty="0" err="1" smtClean="0"/>
              <a:t>Cyberwatching.eu</a:t>
            </a:r>
            <a:r>
              <a:rPr lang="it-IT" b="1" dirty="0" smtClean="0"/>
              <a:t> and join the End-User Club!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556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596" y="26027"/>
            <a:ext cx="6248404" cy="1143000"/>
          </a:xfrm>
        </p:spPr>
        <p:txBody>
          <a:bodyPr/>
          <a:lstStyle/>
          <a:p>
            <a:r>
              <a:rPr lang="it-IT" dirty="0" smtClean="0"/>
              <a:t>The cybersecurity </a:t>
            </a:r>
            <a:r>
              <a:rPr lang="it-IT" dirty="0" err="1" smtClean="0"/>
              <a:t>Ecosystem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Immagine 6" descr="Eco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475"/>
            <a:ext cx="9144000" cy="4207916"/>
          </a:xfrm>
          <a:prstGeom prst="rect">
            <a:avLst/>
          </a:prstGeom>
        </p:spPr>
      </p:pic>
      <p:sp>
        <p:nvSpPr>
          <p:cNvPr id="8" name="Rectangle 19"/>
          <p:cNvSpPr/>
          <p:nvPr/>
        </p:nvSpPr>
        <p:spPr>
          <a:xfrm>
            <a:off x="0" y="5176978"/>
            <a:ext cx="9144000" cy="989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asellaDiTesto 15"/>
          <p:cNvSpPr txBox="1">
            <a:spLocks noChangeArrowheads="1"/>
          </p:cNvSpPr>
          <p:nvPr/>
        </p:nvSpPr>
        <p:spPr bwMode="auto">
          <a:xfrm>
            <a:off x="0" y="526846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b="1" dirty="0" smtClean="0"/>
              <a:t>An integrated approach to meet the </a:t>
            </a:r>
            <a:r>
              <a:rPr lang="en-GB" b="1" dirty="0" err="1" smtClean="0"/>
              <a:t>cybersecurity</a:t>
            </a:r>
            <a:r>
              <a:rPr lang="en-GB" b="1" dirty="0" smtClean="0"/>
              <a:t> and privacy challenges, </a:t>
            </a:r>
            <a:br>
              <a:rPr lang="en-GB" b="1" dirty="0" smtClean="0"/>
            </a:br>
            <a:r>
              <a:rPr lang="en-GB" b="1" dirty="0" smtClean="0"/>
              <a:t>joining together specific perspectives and skill-sets from all relevant stakeholders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| May </a:t>
            </a:r>
            <a:r>
              <a:rPr lang="en-US" dirty="0" smtClean="0"/>
              <a:t>2017 | </a:t>
            </a:r>
            <a:r>
              <a:rPr lang="en-US" dirty="0" smtClean="0">
                <a:hlinkClick r:id="rId3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6019382"/>
            <a:ext cx="9144000" cy="35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 part of the ecosystem </a:t>
            </a:r>
            <a:r>
              <a:rPr lang="mr-IN" b="1" dirty="0"/>
              <a:t>–</a:t>
            </a:r>
            <a:r>
              <a:rPr lang="en-US" b="1" dirty="0"/>
              <a:t> Join </a:t>
            </a:r>
            <a:r>
              <a:rPr lang="en-US" b="1" dirty="0" err="1"/>
              <a:t>Cyberwatching.eu</a:t>
            </a:r>
            <a:r>
              <a:rPr lang="en-US" b="1" dirty="0"/>
              <a:t> now!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yberWatching0.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CyberWatching0.2template.potx</Template>
  <TotalTime>7471</TotalTime>
  <Words>733</Words>
  <Application>Microsoft Macintosh PowerPoint</Application>
  <PresentationFormat>On-screen Show (4:3)</PresentationFormat>
  <Paragraphs>106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CyberWatching0.2template</vt:lpstr>
      <vt:lpstr>General presentation of the initiative  May 2017 Presented by: Name Lastname, Role – Organisation’s name</vt:lpstr>
      <vt:lpstr>PowerPoint Presentation</vt:lpstr>
      <vt:lpstr>Stakeholders &amp; Objectives</vt:lpstr>
      <vt:lpstr>Our main assets</vt:lpstr>
      <vt:lpstr>PowerPoint Presentation</vt:lpstr>
      <vt:lpstr>PowerPoint Presentation</vt:lpstr>
      <vt:lpstr>PowerPoint Presentation</vt:lpstr>
      <vt:lpstr>PowerPoint Presentation</vt:lpstr>
      <vt:lpstr>The cybersecurity Ecosystem</vt:lpstr>
      <vt:lpstr>Thank you for your attention! Questions?</vt:lpstr>
    </vt:vector>
  </TitlesOfParts>
  <Company>Commpla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Commpla Commpla</dc:creator>
  <cp:lastModifiedBy>Commpla Commpla</cp:lastModifiedBy>
  <cp:revision>970</cp:revision>
  <dcterms:created xsi:type="dcterms:W3CDTF">2017-04-27T15:42:03Z</dcterms:created>
  <dcterms:modified xsi:type="dcterms:W3CDTF">2017-06-19T11:11:49Z</dcterms:modified>
</cp:coreProperties>
</file>