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aveSubsetFonts="1" autoCompressPictures="0">
  <p:sldMasterIdLst>
    <p:sldMasterId id="2147483672" r:id="rId1"/>
  </p:sldMasterIdLst>
  <p:notesMasterIdLst>
    <p:notesMasterId r:id="rId11"/>
  </p:notesMasterIdLst>
  <p:handoutMasterIdLst>
    <p:handoutMasterId r:id="rId12"/>
  </p:handoutMasterIdLst>
  <p:sldIdLst>
    <p:sldId id="426" r:id="rId2"/>
    <p:sldId id="766" r:id="rId3"/>
    <p:sldId id="758" r:id="rId4"/>
    <p:sldId id="771" r:id="rId5"/>
    <p:sldId id="768" r:id="rId6"/>
    <p:sldId id="759" r:id="rId7"/>
    <p:sldId id="767" r:id="rId8"/>
    <p:sldId id="765" r:id="rId9"/>
    <p:sldId id="497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lejandro Varas Gálvez" initials="AVG" lastIdx="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29" autoAdjust="0"/>
    <p:restoredTop sz="91838" autoAdjust="0"/>
  </p:normalViewPr>
  <p:slideViewPr>
    <p:cSldViewPr snapToGrid="0" snapToObjects="1">
      <p:cViewPr varScale="1">
        <p:scale>
          <a:sx n="116" d="100"/>
          <a:sy n="116" d="100"/>
        </p:scale>
        <p:origin x="74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542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18" d="100"/>
          <a:sy n="118" d="100"/>
        </p:scale>
        <p:origin x="3800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5DA546-1674-F448-A800-854858CCF18D}" type="datetimeFigureOut">
              <a:rPr lang="en-US" smtClean="0"/>
              <a:pPr/>
              <a:t>10/10/19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9A8104-DA55-964C-969C-79E0A6A166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95473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35994D-257C-5948-88EF-3F6C0500DD95}" type="datetimeFigureOut">
              <a:rPr lang="en-US" smtClean="0"/>
              <a:pPr/>
              <a:t>10/10/19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54D571-A9E7-FD40-A995-F1127CBCFE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4643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54D571-A9E7-FD40-A995-F1127CBCFE2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320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54D571-A9E7-FD40-A995-F1127CBCFE2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780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12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11" Type="http://schemas.openxmlformats.org/officeDocument/2006/relationships/hyperlink" Target="mailto:info@cyberwatching.eu" TargetMode="External"/><Relationship Id="rId5" Type="http://schemas.openxmlformats.org/officeDocument/2006/relationships/image" Target="../media/image9.png"/><Relationship Id="rId10" Type="http://schemas.openxmlformats.org/officeDocument/2006/relationships/hyperlink" Target="https://twitter.com/cyberwatchingeu" TargetMode="External"/><Relationship Id="rId4" Type="http://schemas.openxmlformats.org/officeDocument/2006/relationships/image" Target="../media/image8.png"/><Relationship Id="rId9" Type="http://schemas.openxmlformats.org/officeDocument/2006/relationships/hyperlink" Target="http://www.cyberwatching.eu/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56420" y="2436147"/>
            <a:ext cx="4197921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</a:t>
            </a:r>
            <a:r>
              <a:rPr lang="it-IT" dirty="0" err="1"/>
              <a:t>title</a:t>
            </a:r>
            <a:r>
              <a:rPr lang="it-IT" dirty="0"/>
              <a:t>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56418" y="4221213"/>
            <a:ext cx="4197922" cy="14175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</a:t>
            </a:r>
            <a:r>
              <a:rPr lang="it-IT" dirty="0" err="1"/>
              <a:t>subtitle</a:t>
            </a:r>
            <a:r>
              <a:rPr lang="it-IT" dirty="0"/>
              <a:t>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29263" y="6382115"/>
            <a:ext cx="7076983" cy="365125"/>
          </a:xfrm>
        </p:spPr>
        <p:txBody>
          <a:bodyPr/>
          <a:lstStyle/>
          <a:p>
            <a:r>
              <a:rPr lang="en-US"/>
              <a:t>Cybersecurity Day, Pisa 11/10/2019 | www.cyberwatching.eu | @cyberwatching.eu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81564" y="6382115"/>
            <a:ext cx="2133600" cy="365125"/>
          </a:xfrm>
        </p:spPr>
        <p:txBody>
          <a:bodyPr/>
          <a:lstStyle/>
          <a:p>
            <a:fld id="{18E036B6-88E1-BD4A-9A6B-489274A18B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Cyberwatching_logo1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67" y="278669"/>
            <a:ext cx="7176184" cy="1901885"/>
          </a:xfrm>
          <a:prstGeom prst="rect">
            <a:avLst/>
          </a:prstGeom>
        </p:spPr>
      </p:pic>
      <p:sp>
        <p:nvSpPr>
          <p:cNvPr id="7" name="Rettangolo 6"/>
          <p:cNvSpPr/>
          <p:nvPr userDrawn="1"/>
        </p:nvSpPr>
        <p:spPr>
          <a:xfrm>
            <a:off x="3724275" y="5894394"/>
            <a:ext cx="4572000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n-lt"/>
                <a:cs typeface="+mn-cs"/>
              </a:rPr>
              <a:t>Funded by the European Commission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n-lt"/>
                <a:cs typeface="+mn-cs"/>
              </a:rPr>
              <a:t>Horizon 2020 – Grant # 740129</a:t>
            </a:r>
          </a:p>
        </p:txBody>
      </p:sp>
      <p:pic>
        <p:nvPicPr>
          <p:cNvPr id="9" name="Picture 2" descr="EU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44759" y="5943428"/>
            <a:ext cx="5905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1025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6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44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81564" y="6356357"/>
            <a:ext cx="2133600" cy="365125"/>
          </a:xfrm>
        </p:spPr>
        <p:txBody>
          <a:bodyPr/>
          <a:lstStyle/>
          <a:p>
            <a:fld id="{18E036B6-88E1-BD4A-9A6B-489274A18B6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83811" y="6356357"/>
            <a:ext cx="7076983" cy="365125"/>
          </a:xfrm>
        </p:spPr>
        <p:txBody>
          <a:bodyPr/>
          <a:lstStyle/>
          <a:p>
            <a:r>
              <a:rPr lang="it-IT"/>
              <a:t>Cybersecurity Day, Pisa 11/10/2019 | www.cyberwatching.eu | @cyberwatching.eu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294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81564" y="6356357"/>
            <a:ext cx="2133600" cy="365125"/>
          </a:xfrm>
        </p:spPr>
        <p:txBody>
          <a:bodyPr/>
          <a:lstStyle/>
          <a:p>
            <a:fld id="{18E036B6-88E1-BD4A-9A6B-489274A18B6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83811" y="6356357"/>
            <a:ext cx="7076983" cy="365125"/>
          </a:xfrm>
        </p:spPr>
        <p:txBody>
          <a:bodyPr/>
          <a:lstStyle/>
          <a:p>
            <a:r>
              <a:rPr lang="it-IT"/>
              <a:t>Cybersecurity Day, Pisa 11/10/2019 | www.cyberwatching.eu | @cyberwatching.eu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2208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5"/>
            <a:ext cx="2057400" cy="5851525"/>
          </a:xfrm>
        </p:spPr>
        <p:txBody>
          <a:bodyPr vert="eaVert"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5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81564" y="6356357"/>
            <a:ext cx="2133600" cy="365125"/>
          </a:xfrm>
        </p:spPr>
        <p:txBody>
          <a:bodyPr/>
          <a:lstStyle/>
          <a:p>
            <a:fld id="{18E036B6-88E1-BD4A-9A6B-489274A18B6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83811" y="6356357"/>
            <a:ext cx="7076983" cy="365125"/>
          </a:xfrm>
        </p:spPr>
        <p:txBody>
          <a:bodyPr/>
          <a:lstStyle/>
          <a:p>
            <a:r>
              <a:rPr lang="it-IT"/>
              <a:t>Cybersecurity Day, Pisa 11/10/2019 | www.cyberwatching.eu | @cyberwatching.eu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6158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6" name="Segnaposto testo 5"/>
          <p:cNvSpPr>
            <a:spLocks noGrp="1"/>
          </p:cNvSpPr>
          <p:nvPr>
            <p:ph type="body" sz="quarter" idx="12"/>
          </p:nvPr>
        </p:nvSpPr>
        <p:spPr>
          <a:xfrm>
            <a:off x="468314" y="981075"/>
            <a:ext cx="8280400" cy="547211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piè di pagina 4"/>
          <p:cNvSpPr txBox="1">
            <a:spLocks/>
          </p:cNvSpPr>
          <p:nvPr userDrawn="1"/>
        </p:nvSpPr>
        <p:spPr>
          <a:xfrm>
            <a:off x="3203849" y="638133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/>
              <a:t>Kickoff</a:t>
            </a:r>
            <a:r>
              <a:rPr lang="it-IT" dirty="0"/>
              <a:t> meeting – Pisa, 4-5 </a:t>
            </a:r>
            <a:r>
              <a:rPr lang="it-IT" dirty="0" err="1"/>
              <a:t>Feb</a:t>
            </a:r>
            <a:r>
              <a:rPr lang="it-IT" dirty="0"/>
              <a:t> 2016</a:t>
            </a:r>
          </a:p>
        </p:txBody>
      </p:sp>
      <p:sp>
        <p:nvSpPr>
          <p:cNvPr id="9" name="Segnaposto numero diapositiva 5"/>
          <p:cNvSpPr txBox="1">
            <a:spLocks/>
          </p:cNvSpPr>
          <p:nvPr userDrawn="1"/>
        </p:nvSpPr>
        <p:spPr>
          <a:xfrm>
            <a:off x="5173961" y="638133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59CFE2-F157-E846-9130-9900CC7861E7}" type="slidenum">
              <a:rPr lang="it-IT" smtClean="0">
                <a:solidFill>
                  <a:schemeClr val="bg1"/>
                </a:solidFill>
              </a:rPr>
              <a:pPr/>
              <a:t>‹#›</a:t>
            </a:fld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6881564" y="6356357"/>
            <a:ext cx="2133600" cy="365125"/>
          </a:xfrm>
        </p:spPr>
        <p:txBody>
          <a:bodyPr/>
          <a:lstStyle/>
          <a:p>
            <a:fld id="{18E036B6-88E1-BD4A-9A6B-489274A18B6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83811" y="6356357"/>
            <a:ext cx="7076983" cy="365125"/>
          </a:xfrm>
        </p:spPr>
        <p:txBody>
          <a:bodyPr/>
          <a:lstStyle/>
          <a:p>
            <a:r>
              <a:rPr lang="it-IT"/>
              <a:t>Cybersecurity Day, Pisa 11/10/2019 | www.cyberwatching.eu | @cyberwatching.eu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6617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9" name="Rettangolo 8"/>
          <p:cNvSpPr/>
          <p:nvPr userDrawn="1"/>
        </p:nvSpPr>
        <p:spPr>
          <a:xfrm>
            <a:off x="-252413" y="5732463"/>
            <a:ext cx="9577388" cy="11255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pic>
        <p:nvPicPr>
          <p:cNvPr id="10" name="Immagine 9" descr="AON_Transparent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16366" y="5858972"/>
            <a:ext cx="966372" cy="966372"/>
          </a:xfrm>
          <a:prstGeom prst="rect">
            <a:avLst/>
          </a:prstGeom>
        </p:spPr>
      </p:pic>
      <p:pic>
        <p:nvPicPr>
          <p:cNvPr id="11" name="Immagine 10" descr="Conceptivity_Transparent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62667" y="5975950"/>
            <a:ext cx="577879" cy="577879"/>
          </a:xfrm>
          <a:prstGeom prst="rect">
            <a:avLst/>
          </a:prstGeom>
        </p:spPr>
      </p:pic>
      <p:pic>
        <p:nvPicPr>
          <p:cNvPr id="12" name="Immagine 11" descr="DSMA_Transparent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07689" y="5975950"/>
            <a:ext cx="1059278" cy="577879"/>
          </a:xfrm>
          <a:prstGeom prst="rect">
            <a:avLst/>
          </a:prstGeom>
        </p:spPr>
      </p:pic>
      <p:pic>
        <p:nvPicPr>
          <p:cNvPr id="14" name="Immagine 13" descr="logo_ciberseguridad_transparent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50169" y="6088911"/>
            <a:ext cx="1349727" cy="592023"/>
          </a:xfrm>
          <a:prstGeom prst="rect">
            <a:avLst/>
          </a:prstGeom>
        </p:spPr>
      </p:pic>
      <p:pic>
        <p:nvPicPr>
          <p:cNvPr id="15" name="Immagine 14" descr="Trust_Logo_Tranparent.png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6476" y="6200414"/>
            <a:ext cx="1526042" cy="305209"/>
          </a:xfrm>
          <a:prstGeom prst="rect">
            <a:avLst/>
          </a:prstGeom>
        </p:spPr>
      </p:pic>
      <p:pic>
        <p:nvPicPr>
          <p:cNvPr id="16" name="Immagine 15" descr="University_of_Oxford.jpg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889569" y="6167758"/>
            <a:ext cx="1243915" cy="382504"/>
          </a:xfrm>
          <a:prstGeom prst="rect">
            <a:avLst/>
          </a:prstGeom>
        </p:spPr>
      </p:pic>
      <p:pic>
        <p:nvPicPr>
          <p:cNvPr id="17" name="Picture 7" descr="Cyberwatching_logo1.eps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8709"/>
            <a:ext cx="4648200" cy="1231900"/>
          </a:xfrm>
          <a:prstGeom prst="rect">
            <a:avLst/>
          </a:prstGeom>
        </p:spPr>
      </p:pic>
      <p:sp>
        <p:nvSpPr>
          <p:cNvPr id="18" name="Rettangolo 17"/>
          <p:cNvSpPr/>
          <p:nvPr userDrawn="1"/>
        </p:nvSpPr>
        <p:spPr>
          <a:xfrm>
            <a:off x="5680950" y="3962400"/>
            <a:ext cx="277883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FF0000"/>
                </a:solidFill>
                <a:latin typeface="+mn-lt"/>
                <a:cs typeface="+mn-cs"/>
                <a:hlinkClick r:id="rId9"/>
              </a:rPr>
              <a:t>www.cyberwatching.eu</a:t>
            </a:r>
            <a:endParaRPr lang="en-US" sz="2000" b="1" dirty="0">
              <a:latin typeface="+mn-lt"/>
              <a:cs typeface="+mn-cs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65783"/>
                </a:solidFill>
                <a:latin typeface="+mn-lt"/>
                <a:cs typeface="+mn-cs"/>
                <a:hlinkClick r:id="rId10"/>
              </a:rPr>
              <a:t>@</a:t>
            </a:r>
            <a:r>
              <a:rPr lang="en-US" sz="2000" b="1" dirty="0" err="1">
                <a:solidFill>
                  <a:srgbClr val="065783"/>
                </a:solidFill>
                <a:latin typeface="+mn-lt"/>
                <a:cs typeface="+mn-cs"/>
                <a:hlinkClick r:id="rId10"/>
              </a:rPr>
              <a:t>cyberwatching.eu</a:t>
            </a:r>
            <a:endParaRPr lang="en-US" sz="2000" b="1" dirty="0">
              <a:solidFill>
                <a:srgbClr val="065783"/>
              </a:solidFill>
              <a:latin typeface="+mn-lt"/>
              <a:cs typeface="+mn-cs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65783"/>
                </a:solidFill>
                <a:latin typeface="+mn-lt"/>
                <a:cs typeface="+mn-cs"/>
                <a:hlinkClick r:id="rId11"/>
              </a:rPr>
              <a:t>info@cyberwatching.eu </a:t>
            </a:r>
            <a:endParaRPr lang="en-US" sz="2000" b="1" dirty="0">
              <a:solidFill>
                <a:srgbClr val="065783"/>
              </a:solidFill>
              <a:latin typeface="+mn-lt"/>
              <a:cs typeface="+mn-cs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E9F1CB8-EA12-724F-8375-C058A110BAF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525" y="6153977"/>
            <a:ext cx="940904" cy="37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1483" y="269528"/>
            <a:ext cx="5735321" cy="1143000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</a:t>
            </a:r>
            <a:r>
              <a:rPr lang="it-IT" dirty="0" err="1"/>
              <a:t>title</a:t>
            </a:r>
            <a:r>
              <a:rPr lang="it-IT" dirty="0"/>
              <a:t>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Tx/>
              <a:buBlip>
                <a:blip r:embed="rId2"/>
              </a:buBlip>
              <a:defRPr/>
            </a:lvl1pPr>
            <a:lvl2pPr>
              <a:buFontTx/>
              <a:buBlip>
                <a:blip r:embed="rId3"/>
              </a:buBlip>
              <a:defRPr/>
            </a:lvl2pPr>
            <a:lvl3pPr>
              <a:buFontTx/>
              <a:buBlip>
                <a:blip r:embed="rId3"/>
              </a:buBlip>
              <a:defRPr/>
            </a:lvl3pPr>
            <a:lvl4pPr>
              <a:buFontTx/>
              <a:buBlip>
                <a:blip r:embed="rId3"/>
              </a:buBlip>
              <a:defRPr/>
            </a:lvl4pPr>
            <a:lvl5pPr>
              <a:buFontTx/>
              <a:buBlip>
                <a:blip r:embed="rId3"/>
              </a:buBlip>
              <a:defRPr/>
            </a:lvl5pPr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text </a:t>
            </a:r>
            <a:r>
              <a:rPr lang="it-IT" dirty="0" err="1"/>
              <a:t>styles</a:t>
            </a:r>
            <a:endParaRPr lang="it-IT" dirty="0"/>
          </a:p>
          <a:p>
            <a:pPr lvl="1"/>
            <a:r>
              <a:rPr lang="it-IT" dirty="0"/>
              <a:t>Second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Third </a:t>
            </a:r>
            <a:r>
              <a:rPr lang="it-IT" dirty="0" err="1"/>
              <a:t>level</a:t>
            </a:r>
            <a:endParaRPr lang="it-IT" dirty="0"/>
          </a:p>
          <a:p>
            <a:pPr lvl="3"/>
            <a:r>
              <a:rPr lang="it-IT" dirty="0" err="1"/>
              <a:t>Fourth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4"/>
            <a:r>
              <a:rPr lang="it-IT" dirty="0" err="1"/>
              <a:t>Fifth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81564" y="6356357"/>
            <a:ext cx="2133600" cy="365125"/>
          </a:xfrm>
        </p:spPr>
        <p:txBody>
          <a:bodyPr/>
          <a:lstStyle/>
          <a:p>
            <a:fld id="{18E036B6-88E1-BD4A-9A6B-489274A18B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Cyberwatching_logo1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0" y="269529"/>
            <a:ext cx="2434841" cy="645300"/>
          </a:xfrm>
          <a:prstGeom prst="rect">
            <a:avLst/>
          </a:prstGeom>
        </p:spPr>
      </p:pic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83811" y="6356357"/>
            <a:ext cx="7076983" cy="365125"/>
          </a:xfrm>
        </p:spPr>
        <p:txBody>
          <a:bodyPr/>
          <a:lstStyle/>
          <a:p>
            <a:r>
              <a:rPr lang="it-IT"/>
              <a:t>Cybersecurity Day, Pisa 11/10/2019 | www.cyberwatching.eu | @cyberwatching.eu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782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long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33540"/>
            <a:ext cx="8229601" cy="865912"/>
          </a:xfrm>
        </p:spPr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600206"/>
            <a:ext cx="8229601" cy="4525963"/>
          </a:xfrm>
        </p:spPr>
        <p:txBody>
          <a:bodyPr/>
          <a:lstStyle>
            <a:lvl1pPr>
              <a:buFontTx/>
              <a:buBlip>
                <a:blip r:embed="rId2"/>
              </a:buBlip>
              <a:defRPr/>
            </a:lvl1pPr>
            <a:lvl2pPr>
              <a:buFontTx/>
              <a:buBlip>
                <a:blip r:embed="rId3"/>
              </a:buBlip>
              <a:defRPr/>
            </a:lvl2pPr>
            <a:lvl3pPr>
              <a:buFontTx/>
              <a:buBlip>
                <a:blip r:embed="rId3"/>
              </a:buBlip>
              <a:defRPr/>
            </a:lvl3pPr>
            <a:lvl4pPr>
              <a:buFontTx/>
              <a:buBlip>
                <a:blip r:embed="rId3"/>
              </a:buBlip>
              <a:defRPr/>
            </a:lvl4pPr>
            <a:lvl5pPr>
              <a:buFontTx/>
              <a:buBlip>
                <a:blip r:embed="rId3"/>
              </a:buBlip>
              <a:defRPr/>
            </a:lvl5pPr>
          </a:lstStyle>
          <a:p>
            <a:pPr lvl="0"/>
            <a:r>
              <a:rPr lang="it-IT" dirty="0"/>
              <a:t>Click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edit</a:t>
            </a:r>
            <a:r>
              <a:rPr lang="it-IT" dirty="0"/>
              <a:t> Master text </a:t>
            </a:r>
            <a:r>
              <a:rPr lang="it-IT" dirty="0" err="1"/>
              <a:t>styles</a:t>
            </a:r>
            <a:endParaRPr lang="it-IT" dirty="0"/>
          </a:p>
          <a:p>
            <a:pPr lvl="1"/>
            <a:r>
              <a:rPr lang="it-IT" dirty="0" err="1"/>
              <a:t>Second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 err="1"/>
              <a:t>Third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3"/>
            <a:r>
              <a:rPr lang="it-IT" dirty="0" err="1"/>
              <a:t>Fourth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4"/>
            <a:r>
              <a:rPr lang="it-IT" dirty="0" err="1"/>
              <a:t>Fifth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81564" y="6356357"/>
            <a:ext cx="2133600" cy="365125"/>
          </a:xfrm>
        </p:spPr>
        <p:txBody>
          <a:bodyPr/>
          <a:lstStyle/>
          <a:p>
            <a:fld id="{18E036B6-88E1-BD4A-9A6B-489274A18B6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83811" y="6356357"/>
            <a:ext cx="7076983" cy="365125"/>
          </a:xfrm>
        </p:spPr>
        <p:txBody>
          <a:bodyPr/>
          <a:lstStyle/>
          <a:p>
            <a:r>
              <a:rPr lang="it-IT"/>
              <a:t>Cybersecurity Day, Pisa 11/10/2019 | www.cyberwatching.eu | @cyberwatching.eu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308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81564" y="6356357"/>
            <a:ext cx="2133600" cy="365125"/>
          </a:xfrm>
        </p:spPr>
        <p:txBody>
          <a:bodyPr/>
          <a:lstStyle/>
          <a:p>
            <a:fld id="{18E036B6-88E1-BD4A-9A6B-489274A18B6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83811" y="6356357"/>
            <a:ext cx="7076983" cy="365125"/>
          </a:xfrm>
        </p:spPr>
        <p:txBody>
          <a:bodyPr/>
          <a:lstStyle/>
          <a:p>
            <a:r>
              <a:rPr lang="it-IT"/>
              <a:t>Cybersecurity Day, Pisa 11/10/2019 | www.cyberwatching.eu | @cyberwatching.eu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732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2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81564" y="6356357"/>
            <a:ext cx="2133600" cy="365125"/>
          </a:xfrm>
        </p:spPr>
        <p:txBody>
          <a:bodyPr/>
          <a:lstStyle/>
          <a:p>
            <a:fld id="{18E036B6-88E1-BD4A-9A6B-489274A18B6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83811" y="6356357"/>
            <a:ext cx="7076983" cy="365125"/>
          </a:xfrm>
        </p:spPr>
        <p:txBody>
          <a:bodyPr/>
          <a:lstStyle/>
          <a:p>
            <a:r>
              <a:rPr lang="it-IT"/>
              <a:t>Cybersecurity Day, Pisa 11/10/2019 | www.cyberwatching.eu | @cyberwatching.eu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549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81564" y="6356357"/>
            <a:ext cx="2133600" cy="365125"/>
          </a:xfrm>
        </p:spPr>
        <p:txBody>
          <a:bodyPr/>
          <a:lstStyle/>
          <a:p>
            <a:fld id="{18E036B6-88E1-BD4A-9A6B-489274A18B6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83811" y="6356357"/>
            <a:ext cx="7076983" cy="365125"/>
          </a:xfrm>
        </p:spPr>
        <p:txBody>
          <a:bodyPr/>
          <a:lstStyle/>
          <a:p>
            <a:r>
              <a:rPr lang="it-IT"/>
              <a:t>Cybersecurity Day, Pisa 11/10/2019 | www.cyberwatching.eu | @cyberwatching.eu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028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81564" y="6356357"/>
            <a:ext cx="2133600" cy="365125"/>
          </a:xfrm>
        </p:spPr>
        <p:txBody>
          <a:bodyPr/>
          <a:lstStyle/>
          <a:p>
            <a:fld id="{18E036B6-88E1-BD4A-9A6B-489274A18B6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83811" y="6356357"/>
            <a:ext cx="7076983" cy="365125"/>
          </a:xfrm>
        </p:spPr>
        <p:txBody>
          <a:bodyPr/>
          <a:lstStyle/>
          <a:p>
            <a:r>
              <a:rPr lang="it-IT"/>
              <a:t>Cybersecurity Day, Pisa 11/10/2019 | www.cyberwatching.eu | @cyberwatching.eu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433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81564" y="6356357"/>
            <a:ext cx="2133600" cy="365125"/>
          </a:xfrm>
        </p:spPr>
        <p:txBody>
          <a:bodyPr/>
          <a:lstStyle/>
          <a:p>
            <a:fld id="{18E036B6-88E1-BD4A-9A6B-489274A18B6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83811" y="6356357"/>
            <a:ext cx="7076983" cy="365125"/>
          </a:xfrm>
        </p:spPr>
        <p:txBody>
          <a:bodyPr/>
          <a:lstStyle/>
          <a:p>
            <a:r>
              <a:rPr lang="it-IT"/>
              <a:t>Cybersecurity Day, Pisa 11/10/2019 | www.cyberwatching.eu | @cyberwatching.eu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039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5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81564" y="6356357"/>
            <a:ext cx="2133600" cy="365125"/>
          </a:xfrm>
        </p:spPr>
        <p:txBody>
          <a:bodyPr/>
          <a:lstStyle/>
          <a:p>
            <a:fld id="{18E036B6-88E1-BD4A-9A6B-489274A18B6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83811" y="6356357"/>
            <a:ext cx="7076983" cy="365125"/>
          </a:xfrm>
        </p:spPr>
        <p:txBody>
          <a:bodyPr/>
          <a:lstStyle/>
          <a:p>
            <a:r>
              <a:rPr lang="it-IT"/>
              <a:t>Cybersecurity Day, Pisa 11/10/2019 | www.cyberwatching.eu | @cyberwatching.eu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886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600206"/>
            <a:ext cx="822960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35635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6356357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Cybersecurity Day, Pisa 11/10/2019 | www.cyberwatching.eu | @cyberwatching.eu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35635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E036B6-88E1-BD4A-9A6B-489274A18B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g-cyberwatching2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198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8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5" r:id="rId13"/>
    <p:sldLayoutId id="2147483686" r:id="rId14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yberwatching.e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info@cyberwatching.eu" TargetMode="External"/><Relationship Id="rId4" Type="http://schemas.openxmlformats.org/officeDocument/2006/relationships/hyperlink" Target="http://www.twitter/cyberwatching.e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ctrTitle"/>
          </p:nvPr>
        </p:nvSpPr>
        <p:spPr>
          <a:xfrm>
            <a:off x="1023323" y="2584748"/>
            <a:ext cx="7097354" cy="2313624"/>
          </a:xfrm>
        </p:spPr>
        <p:txBody>
          <a:bodyPr anchor="ctr" anchorCtr="0">
            <a:noAutofit/>
          </a:bodyPr>
          <a:lstStyle/>
          <a:p>
            <a:r>
              <a:rPr lang="en-US" sz="2400" b="1" dirty="0"/>
              <a:t>Meeting a growing need in Europe- </a:t>
            </a:r>
            <a:br>
              <a:rPr lang="en-US" sz="2400" b="1" dirty="0"/>
            </a:br>
            <a:r>
              <a:rPr lang="en-US" sz="2400" b="1" dirty="0"/>
              <a:t>Capacity building and new services for SMEs</a:t>
            </a:r>
            <a:br>
              <a:rPr lang="en-US" sz="2400" b="1" dirty="0"/>
            </a:br>
            <a:br>
              <a:rPr lang="en-US" sz="2400" b="1" dirty="0"/>
            </a:br>
            <a:r>
              <a:rPr lang="en-US" sz="2000" dirty="0"/>
              <a:t>Cybersecurity Day, Pisa | 11th October 2019</a:t>
            </a:r>
            <a:br>
              <a:rPr lang="en-US" sz="2000" dirty="0"/>
            </a:br>
            <a:br>
              <a:rPr lang="en-US" sz="2000" dirty="0"/>
            </a:br>
            <a:r>
              <a:rPr lang="it-IT" sz="2000" i="1" dirty="0"/>
              <a:t>Nicholas Ferguson, Trust-IT Services &amp; </a:t>
            </a:r>
            <a:r>
              <a:rPr lang="it-IT" sz="2000" i="1" dirty="0" err="1"/>
              <a:t>Cyberwatching.eu</a:t>
            </a:r>
            <a:r>
              <a:rPr lang="it-IT" sz="2000" i="1" dirty="0"/>
              <a:t> Coordinator</a:t>
            </a:r>
            <a:endParaRPr lang="en-US" sz="2400" i="1" dirty="0"/>
          </a:p>
        </p:txBody>
      </p:sp>
      <p:sp>
        <p:nvSpPr>
          <p:cNvPr id="18" name="Subtitle 17"/>
          <p:cNvSpPr>
            <a:spLocks noGrp="1"/>
          </p:cNvSpPr>
          <p:nvPr>
            <p:ph type="subTitle" idx="1"/>
          </p:nvPr>
        </p:nvSpPr>
        <p:spPr>
          <a:xfrm>
            <a:off x="6400800" y="4754613"/>
            <a:ext cx="2653540" cy="973639"/>
          </a:xfrm>
        </p:spPr>
        <p:txBody>
          <a:bodyPr>
            <a:noAutofit/>
          </a:bodyPr>
          <a:lstStyle/>
          <a:p>
            <a:pPr algn="r"/>
            <a:r>
              <a:rPr lang="en-US" sz="1600" b="1" dirty="0">
                <a:hlinkClick r:id="rId3"/>
              </a:rPr>
              <a:t>www.cyberwatching.eu</a:t>
            </a:r>
            <a:br>
              <a:rPr lang="en-US" sz="1600" b="1" dirty="0"/>
            </a:br>
            <a:r>
              <a:rPr lang="en-US" sz="1600" b="1" dirty="0">
                <a:hlinkClick r:id="rId4"/>
              </a:rPr>
              <a:t>@</a:t>
            </a:r>
            <a:r>
              <a:rPr lang="en-US" sz="1600" b="1" dirty="0" err="1">
                <a:hlinkClick r:id="rId4"/>
              </a:rPr>
              <a:t>cyberwatching.eu</a:t>
            </a:r>
            <a:endParaRPr lang="en-US" sz="1600" b="1" dirty="0"/>
          </a:p>
          <a:p>
            <a:pPr algn="r"/>
            <a:r>
              <a:rPr lang="en-US" sz="1600" b="1" dirty="0">
                <a:hlinkClick r:id="rId5"/>
              </a:rPr>
              <a:t>info@cyberwatching.eu</a:t>
            </a:r>
            <a:r>
              <a:rPr lang="en-US" sz="1600" b="1" dirty="0"/>
              <a:t> </a:t>
            </a:r>
            <a:endParaRPr lang="en-US" sz="18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329E266-37FD-644C-AEAC-B8EC667EB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Cybersecurity Day, Pisa 11/10/2019 | </a:t>
            </a:r>
            <a:r>
              <a:rPr lang="en-US" dirty="0" err="1"/>
              <a:t>www.cyberwatching.eu</a:t>
            </a:r>
            <a:r>
              <a:rPr lang="en-US" dirty="0"/>
              <a:t> | @</a:t>
            </a:r>
            <a:r>
              <a:rPr lang="en-US" dirty="0" err="1"/>
              <a:t>cyberwatching.eu</a:t>
            </a:r>
            <a:r>
              <a:rPr lang="en-US" dirty="0"/>
              <a:t>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A1F14F-2A83-8243-AB88-DDC52B7B1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036B6-88E1-BD4A-9A6B-489274A18B6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390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E52F3-AD1D-F44C-B611-D2F032818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BDE5B0-B099-8947-BC34-BC857D86D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036B6-88E1-BD4A-9A6B-489274A18B6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E15E5-D094-A54D-A806-62F3E8252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Cybersecurity Day, Pisa 11/10/2019 | www.cyberwatching.eu | @cyberwatching.eu 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8CF224-B179-7940-9BE0-743FB0FD6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66" y="0"/>
            <a:ext cx="4774448" cy="6834760"/>
          </a:xfrm>
          <a:prstGeom prst="rect">
            <a:avLst/>
          </a:prstGeo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DEA0F40B-C697-A649-86AD-FE5DA00E05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52474" y="-10886"/>
            <a:ext cx="4388812" cy="4525963"/>
          </a:xfr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5E793E3-4EA2-F142-855E-B86B9EE6F7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5286" y="4396808"/>
            <a:ext cx="4340684" cy="246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111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FAB2EB03-F28D-4AC1-A44D-B11EA0D347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1129994"/>
            <a:ext cx="9143998" cy="514399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2FBBACD-89E3-5347-9559-C2751AE30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Cybersecurity Day, Pisa 11/10/2019 | www.cyberwatching.eu | @cyberwatching.eu 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AFA9DC-9A49-5B40-8C0E-72629AF10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036B6-88E1-BD4A-9A6B-489274A18B6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2196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DD0A9-1C2F-DE48-9EF8-0E275588A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5D8CA78-3F34-6D45-9F63-6BE3C82B19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8356" y="330155"/>
            <a:ext cx="6767287" cy="602620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B2D6C4-8A6F-C04C-9780-3C4AA5485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036B6-88E1-BD4A-9A6B-489274A18B6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47BB1-01BB-1B4B-A27B-312D2EBA3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Cybersecurity Day, Pisa 11/10/2019 | www.cyberwatching.eu | @cyberwatching.eu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0938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9D88C-8685-2B41-BE3B-5E43FBEA9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Capacity building for SMEs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5A351A-9860-694E-A172-3F1F329FA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036B6-88E1-BD4A-9A6B-489274A18B6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CCA5F4-5044-D349-8B2D-6D2F9D77C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Cybersecurity Day, Pisa 11/10/2019 | www.cyberwatching.eu | @cyberwatching.eu </a:t>
            </a:r>
            <a:endParaRPr lang="en-US" dirty="0"/>
          </a:p>
        </p:txBody>
      </p:sp>
      <p:pic>
        <p:nvPicPr>
          <p:cNvPr id="3074" name="Picture 2" descr="The SMESEC project">
            <a:extLst>
              <a:ext uri="{FF2B5EF4-FFF2-40B4-BE49-F238E27FC236}">
                <a16:creationId xmlns:a16="http://schemas.microsoft.com/office/drawing/2014/main" id="{CB5BE039-F3BA-824C-A5D0-71B636C4F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00" y="1316557"/>
            <a:ext cx="1492658" cy="51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ome">
            <a:extLst>
              <a:ext uri="{FF2B5EF4-FFF2-40B4-BE49-F238E27FC236}">
                <a16:creationId xmlns:a16="http://schemas.microsoft.com/office/drawing/2014/main" id="{53FBB977-BF72-1040-BC72-F5CD84A2B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94" y="2099460"/>
            <a:ext cx="1652175" cy="578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WISER | Wide-Impact cyber SEcurity Risk framework">
            <a:extLst>
              <a:ext uri="{FF2B5EF4-FFF2-40B4-BE49-F238E27FC236}">
                <a16:creationId xmlns:a16="http://schemas.microsoft.com/office/drawing/2014/main" id="{E4006C61-A049-C343-AA9D-92B8BAF43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41" y="3023191"/>
            <a:ext cx="1652175" cy="27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04A88BB-CB03-3E49-B2CE-54A2AB23752E}"/>
              </a:ext>
            </a:extLst>
          </p:cNvPr>
          <p:cNvSpPr/>
          <p:nvPr/>
        </p:nvSpPr>
        <p:spPr>
          <a:xfrm>
            <a:off x="2067016" y="1304140"/>
            <a:ext cx="67603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Cyber security framework: </a:t>
            </a:r>
            <a:r>
              <a:rPr lang="en-US" dirty="0"/>
              <a:t>training courses, real time analysis and monitoring of the CS posture, intrusion detection solutions &amp; more</a:t>
            </a:r>
            <a:r>
              <a:rPr lang="it-IT" dirty="0"/>
              <a:t>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2E2538-E154-9C4F-AA8E-F19FB1234FCB}"/>
              </a:ext>
            </a:extLst>
          </p:cNvPr>
          <p:cNvSpPr/>
          <p:nvPr/>
        </p:nvSpPr>
        <p:spPr>
          <a:xfrm>
            <a:off x="2067016" y="2072822"/>
            <a:ext cx="72411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Collaborative and confidential information sharing, analysis and protection framework as a service for improved cyber security management</a:t>
            </a:r>
            <a:r>
              <a:rPr lang="it-IT" dirty="0"/>
              <a:t> </a:t>
            </a:r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1A7D6CE-08F5-8147-936F-AA1E3B882F0A}"/>
              </a:ext>
            </a:extLst>
          </p:cNvPr>
          <p:cNvSpPr/>
          <p:nvPr/>
        </p:nvSpPr>
        <p:spPr>
          <a:xfrm>
            <a:off x="2062092" y="2866908"/>
            <a:ext cx="69481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Online courses, lessons and training material with a cyber range environment to run simulated attack based on real-world scenarios</a:t>
            </a:r>
            <a:r>
              <a:rPr lang="it-IT" dirty="0"/>
              <a:t> </a:t>
            </a:r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FB5D2E4-E993-9940-85B2-59DD362F2848}"/>
              </a:ext>
            </a:extLst>
          </p:cNvPr>
          <p:cNvSpPr/>
          <p:nvPr/>
        </p:nvSpPr>
        <p:spPr>
          <a:xfrm>
            <a:off x="4666736" y="3707960"/>
            <a:ext cx="388002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Pitch your needs &amp; we'll train you!</a:t>
            </a:r>
          </a:p>
          <a:p>
            <a:r>
              <a:rPr lang="en-GB" b="1" dirty="0">
                <a:solidFill>
                  <a:srgbClr val="FF0000"/>
                </a:solidFill>
              </a:rPr>
              <a:t>Pisa, 5/11/2019</a:t>
            </a:r>
          </a:p>
          <a:p>
            <a:r>
              <a:rPr lang="it-IT" sz="1400" i="1" dirty="0"/>
              <a:t>The workshop </a:t>
            </a:r>
            <a:r>
              <a:rPr lang="it-IT" sz="1400" i="1" dirty="0" err="1"/>
              <a:t>will</a:t>
            </a:r>
            <a:r>
              <a:rPr lang="it-IT" sz="1400" i="1" dirty="0"/>
              <a:t> </a:t>
            </a:r>
            <a:r>
              <a:rPr lang="it-IT" sz="1400" i="1" dirty="0" err="1"/>
              <a:t>present</a:t>
            </a:r>
            <a:r>
              <a:rPr lang="it-IT" sz="1400" i="1" dirty="0"/>
              <a:t> the </a:t>
            </a:r>
            <a:r>
              <a:rPr lang="it-IT" sz="1400" i="1" dirty="0" err="1"/>
              <a:t>CYBERWISER.eu</a:t>
            </a:r>
            <a:r>
              <a:rPr lang="it-IT" sz="1400" i="1" dirty="0"/>
              <a:t> online </a:t>
            </a:r>
            <a:r>
              <a:rPr lang="it-IT" sz="1400" i="1" dirty="0" err="1"/>
              <a:t>integrated</a:t>
            </a:r>
            <a:r>
              <a:rPr lang="it-IT" sz="1400" i="1" dirty="0"/>
              <a:t> </a:t>
            </a:r>
            <a:r>
              <a:rPr lang="it-IT" sz="1400" i="1" dirty="0" err="1"/>
              <a:t>platform</a:t>
            </a:r>
            <a:r>
              <a:rPr lang="it-IT" sz="1400" i="1" dirty="0"/>
              <a:t> for </a:t>
            </a:r>
            <a:r>
              <a:rPr lang="it-IT" sz="1400" i="1" dirty="0" err="1"/>
              <a:t>organisation</a:t>
            </a:r>
            <a:r>
              <a:rPr lang="it-IT" sz="1400" i="1" dirty="0"/>
              <a:t>, </a:t>
            </a:r>
            <a:r>
              <a:rPr lang="it-IT" sz="1400" i="1" dirty="0" err="1"/>
              <a:t>SMEs</a:t>
            </a:r>
            <a:r>
              <a:rPr lang="it-IT" sz="1400" i="1" dirty="0"/>
              <a:t> and public </a:t>
            </a:r>
            <a:r>
              <a:rPr lang="it-IT" sz="1400" i="1" dirty="0" err="1"/>
              <a:t>administration</a:t>
            </a:r>
            <a:r>
              <a:rPr lang="it-IT" sz="1400" i="1" dirty="0"/>
              <a:t> to </a:t>
            </a:r>
            <a:r>
              <a:rPr lang="it-IT" sz="1400" i="1" dirty="0" err="1"/>
              <a:t>train</a:t>
            </a:r>
            <a:r>
              <a:rPr lang="it-IT" sz="1400" i="1" dirty="0"/>
              <a:t> </a:t>
            </a:r>
            <a:r>
              <a:rPr lang="it-IT" sz="1400" i="1" dirty="0" err="1"/>
              <a:t>their</a:t>
            </a:r>
            <a:r>
              <a:rPr lang="it-IT" sz="1400" i="1" dirty="0"/>
              <a:t> staff with a </a:t>
            </a:r>
            <a:r>
              <a:rPr lang="it-IT" sz="1400" i="1" dirty="0" err="1"/>
              <a:t>simulated</a:t>
            </a:r>
            <a:r>
              <a:rPr lang="it-IT" sz="1400" i="1" dirty="0"/>
              <a:t> </a:t>
            </a:r>
            <a:r>
              <a:rPr lang="it-IT" sz="1400" i="1" dirty="0" err="1"/>
              <a:t>environment</a:t>
            </a:r>
            <a:r>
              <a:rPr lang="it-IT" sz="1400" i="1" dirty="0"/>
              <a:t> of cyber </a:t>
            </a:r>
            <a:r>
              <a:rPr lang="it-IT" sz="1400" i="1" dirty="0" err="1"/>
              <a:t>incidents</a:t>
            </a:r>
            <a:r>
              <a:rPr lang="it-IT" sz="1400" i="1" dirty="0"/>
              <a:t> and </a:t>
            </a:r>
            <a:r>
              <a:rPr lang="it-IT" sz="1400" i="1" dirty="0" err="1"/>
              <a:t>attacks</a:t>
            </a:r>
            <a:r>
              <a:rPr lang="it-IT" sz="1400" i="1" dirty="0"/>
              <a:t> </a:t>
            </a:r>
            <a:r>
              <a:rPr lang="it-IT" sz="1400" i="1" dirty="0" err="1"/>
              <a:t>where</a:t>
            </a:r>
            <a:r>
              <a:rPr lang="it-IT" sz="1400" i="1" dirty="0"/>
              <a:t> IT </a:t>
            </a:r>
            <a:r>
              <a:rPr lang="it-IT" sz="1400" i="1" dirty="0" err="1"/>
              <a:t>professionals</a:t>
            </a:r>
            <a:r>
              <a:rPr lang="it-IT" sz="1400" i="1" dirty="0"/>
              <a:t> can </a:t>
            </a:r>
            <a:r>
              <a:rPr lang="it-IT" sz="1400" i="1" dirty="0" err="1"/>
              <a:t>hone</a:t>
            </a:r>
            <a:r>
              <a:rPr lang="it-IT" sz="1400" i="1" dirty="0"/>
              <a:t> and evolve </a:t>
            </a:r>
            <a:r>
              <a:rPr lang="it-IT" sz="1400" i="1" dirty="0" err="1"/>
              <a:t>their</a:t>
            </a:r>
            <a:r>
              <a:rPr lang="it-IT" sz="1400" i="1" dirty="0"/>
              <a:t> </a:t>
            </a:r>
            <a:r>
              <a:rPr lang="it-IT" sz="1400" i="1" dirty="0" err="1"/>
              <a:t>skills</a:t>
            </a:r>
            <a:r>
              <a:rPr lang="it-IT" sz="1400" i="1" dirty="0"/>
              <a:t>, </a:t>
            </a:r>
            <a:r>
              <a:rPr lang="it-IT" sz="1400" i="1" dirty="0" err="1"/>
              <a:t>continuously</a:t>
            </a:r>
            <a:r>
              <a:rPr lang="it-IT" sz="1400" i="1" dirty="0"/>
              <a:t> </a:t>
            </a:r>
            <a:r>
              <a:rPr lang="it-IT" sz="1400" i="1" dirty="0" err="1"/>
              <a:t>evaluating</a:t>
            </a:r>
            <a:r>
              <a:rPr lang="it-IT" sz="1400" i="1" dirty="0"/>
              <a:t> </a:t>
            </a:r>
            <a:r>
              <a:rPr lang="it-IT" sz="1400" i="1" dirty="0" err="1"/>
              <a:t>their</a:t>
            </a:r>
            <a:r>
              <a:rPr lang="it-IT" sz="1400" i="1" dirty="0"/>
              <a:t> performance </a:t>
            </a:r>
            <a:r>
              <a:rPr lang="it-IT" sz="1400" i="1" dirty="0" err="1"/>
              <a:t>as</a:t>
            </a:r>
            <a:r>
              <a:rPr lang="it-IT" sz="1400" i="1" dirty="0"/>
              <a:t> </a:t>
            </a:r>
            <a:r>
              <a:rPr lang="it-IT" sz="1400" i="1" dirty="0" err="1"/>
              <a:t>they</a:t>
            </a:r>
            <a:r>
              <a:rPr lang="it-IT" sz="1400" i="1" dirty="0"/>
              <a:t> </a:t>
            </a:r>
            <a:r>
              <a:rPr lang="it-IT" sz="1400" i="1" dirty="0" err="1"/>
              <a:t>prepare</a:t>
            </a:r>
            <a:r>
              <a:rPr lang="it-IT" sz="1400" i="1" dirty="0"/>
              <a:t> for future </a:t>
            </a:r>
            <a:r>
              <a:rPr lang="it-IT" sz="1400" i="1" dirty="0" err="1"/>
              <a:t>real</a:t>
            </a:r>
            <a:r>
              <a:rPr lang="it-IT" sz="1400" i="1" dirty="0"/>
              <a:t> </a:t>
            </a:r>
            <a:r>
              <a:rPr lang="it-IT" sz="1400" i="1" dirty="0" err="1"/>
              <a:t>attack</a:t>
            </a:r>
            <a:r>
              <a:rPr lang="it-IT" sz="1400" i="1" dirty="0"/>
              <a:t> </a:t>
            </a:r>
            <a:r>
              <a:rPr lang="it-IT" sz="1400" i="1" dirty="0" err="1"/>
              <a:t>episodes</a:t>
            </a:r>
            <a:r>
              <a:rPr lang="it-IT" sz="1400" i="1" dirty="0"/>
              <a:t>.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287E9AD-8EA2-E841-ABC5-5404B52FA5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210" y="3707960"/>
            <a:ext cx="4063790" cy="239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585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17567C1-6278-6B49-9D49-513D3F99ACAD}"/>
              </a:ext>
            </a:extLst>
          </p:cNvPr>
          <p:cNvSpPr txBox="1"/>
          <p:nvPr/>
        </p:nvSpPr>
        <p:spPr>
          <a:xfrm>
            <a:off x="696243" y="6322060"/>
            <a:ext cx="5565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6"/>
                </a:solidFill>
              </a:rPr>
              <a:t>https://www.cyberwatching.eu/market-products-list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EDA3A41F-85A7-4DA7-A27D-8762191905B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" y="1066235"/>
            <a:ext cx="9143998" cy="5143998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371CB01-90A1-4E44-AD25-D0A2D0BA1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Cybersecurity Day, Pisa 11/10/2019 | www.cyberwatching.eu | @cyberwatching.eu 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31F7F0-3252-834D-8D14-34EB43A07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036B6-88E1-BD4A-9A6B-489274A18B6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029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2FF43-0C0A-AE49-A072-D64D0E495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Capacity building for SMEs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583FC3-9FDA-8C4E-AD67-3D0E2184A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036B6-88E1-BD4A-9A6B-489274A18B6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1E5EC6-A8DA-2147-A66F-0757C0796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Cybersecurity Day, Pisa 11/10/2019 | www.cyberwatching.eu | @cyberwatching.eu 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94C5A4-146C-6443-BCAC-75E85EF37846}"/>
              </a:ext>
            </a:extLst>
          </p:cNvPr>
          <p:cNvSpPr/>
          <p:nvPr/>
        </p:nvSpPr>
        <p:spPr>
          <a:xfrm>
            <a:off x="4712042" y="1483587"/>
            <a:ext cx="41395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22 Startups - </a:t>
            </a:r>
            <a:r>
              <a:rPr lang="en-GB" b="1" dirty="0"/>
              <a:t>How to pitch to investors</a:t>
            </a:r>
          </a:p>
          <a:p>
            <a:r>
              <a:rPr lang="en-US" i="1" dirty="0"/>
              <a:t>PR, marketing and communicating your idea to the market is nearly as important as having innovative technology.</a:t>
            </a:r>
            <a:endParaRPr lang="en-GB" i="1" dirty="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1BE40D60-DDFC-4142-A6E5-D88EF1254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85" y="1526417"/>
            <a:ext cx="4139515" cy="206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Content Placeholder 6">
            <a:extLst>
              <a:ext uri="{FF2B5EF4-FFF2-40B4-BE49-F238E27FC236}">
                <a16:creationId xmlns:a16="http://schemas.microsoft.com/office/drawing/2014/main" id="{7878122E-760D-D94F-A5B2-F3794B01F2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7686" y="4042243"/>
            <a:ext cx="2252307" cy="2172416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9E8297-1048-DC4A-AD2D-C1FB6756C0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619969"/>
            <a:ext cx="3068420" cy="15342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98614CF-ADD7-5348-8C28-B5DE1570EF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9143" y="4812169"/>
            <a:ext cx="3088375" cy="154418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311663E-6C67-3C43-8A78-3A105986CA38}"/>
              </a:ext>
            </a:extLst>
          </p:cNvPr>
          <p:cNvSpPr/>
          <p:nvPr/>
        </p:nvSpPr>
        <p:spPr>
          <a:xfrm>
            <a:off x="844903" y="3786728"/>
            <a:ext cx="19950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/>
              <a:t>Free online </a:t>
            </a:r>
            <a:r>
              <a:rPr lang="it-IT" b="1" dirty="0" err="1"/>
              <a:t>guides</a:t>
            </a:r>
            <a:endParaRPr lang="en-GB" b="1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18B8FA3-B76F-8742-8F94-9484E3461200}"/>
              </a:ext>
            </a:extLst>
          </p:cNvPr>
          <p:cNvSpPr/>
          <p:nvPr/>
        </p:nvSpPr>
        <p:spPr>
          <a:xfrm>
            <a:off x="5391989" y="3257384"/>
            <a:ext cx="28819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/>
              <a:t>Bi-</a:t>
            </a:r>
            <a:r>
              <a:rPr lang="it-IT" b="1" dirty="0" err="1"/>
              <a:t>monthly</a:t>
            </a:r>
            <a:r>
              <a:rPr lang="it-IT" b="1" dirty="0"/>
              <a:t> </a:t>
            </a:r>
            <a:r>
              <a:rPr lang="it-IT" b="1" dirty="0" err="1"/>
              <a:t>webinars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028435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04353-C116-444F-87EB-6F2090284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Coming extremely soon…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CB255AE-4480-BF46-AF29-CDCAAD96CA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0442" y="1099452"/>
            <a:ext cx="9154442" cy="515145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A12FE8-5B57-724F-BF37-4BDAB8707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036B6-88E1-BD4A-9A6B-489274A18B6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39B889-1838-3047-88F8-ED305696B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Cybersecurity Day, Pisa 11/10/2019 | www.cyberwatching.eu | @cyberwatching.eu </a:t>
            </a:r>
            <a:endParaRPr lang="en-US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A276A940-AF33-E647-AC3E-0416B4136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564" y="5357534"/>
            <a:ext cx="2005070" cy="80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8957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ttotitolo 4"/>
          <p:cNvSpPr txBox="1">
            <a:spLocks/>
          </p:cNvSpPr>
          <p:nvPr/>
        </p:nvSpPr>
        <p:spPr bwMode="auto">
          <a:xfrm>
            <a:off x="683567" y="1630837"/>
            <a:ext cx="6919868" cy="2109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900" b="1" i="1" dirty="0">
                <a:solidFill>
                  <a:sysClr val="windowText" lastClr="000000">
                    <a:tint val="75000"/>
                  </a:sysClr>
                </a:solidFill>
                <a:latin typeface="Calibri"/>
              </a:rPr>
              <a:t>Grazie…</a:t>
            </a:r>
            <a:endParaRPr kumimoji="0" lang="it-IT" sz="2900" b="1" i="1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tint val="75000"/>
                </a:sys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Nicholas Ferguson</a:t>
            </a:r>
            <a:b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</a:b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Trust-IT Services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n.ferguson@trust-itservices.com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tint val="75000"/>
                </a:sys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06595AD-5F30-6246-8C93-5A56A68D5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yberWatching0.2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CyberWatching0.2template.potx</Template>
  <TotalTime>8937</TotalTime>
  <Words>331</Words>
  <Application>Microsoft Macintosh PowerPoint</Application>
  <PresentationFormat>On-screen Show (4:3)</PresentationFormat>
  <Paragraphs>40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CyberWatching0.2template</vt:lpstr>
      <vt:lpstr>Meeting a growing need in Europe-  Capacity building and new services for SMEs  Cybersecurity Day, Pisa | 11th October 2019  Nicholas Ferguson, Trust-IT Services &amp; Cyberwatching.eu Coordinator</vt:lpstr>
      <vt:lpstr>PowerPoint Presentation</vt:lpstr>
      <vt:lpstr>PowerPoint Presentation</vt:lpstr>
      <vt:lpstr>PowerPoint Presentation</vt:lpstr>
      <vt:lpstr>Capacity building for SMEs</vt:lpstr>
      <vt:lpstr>PowerPoint Presentation</vt:lpstr>
      <vt:lpstr>Capacity building for SMEs</vt:lpstr>
      <vt:lpstr>Coming extremely soon…</vt:lpstr>
      <vt:lpstr>PowerPoint Presentation</vt:lpstr>
    </vt:vector>
  </TitlesOfParts>
  <Company>Commpla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Commpla Commpla</dc:creator>
  <cp:lastModifiedBy>Microsoft Office User</cp:lastModifiedBy>
  <cp:revision>990</cp:revision>
  <dcterms:created xsi:type="dcterms:W3CDTF">2017-04-27T15:42:03Z</dcterms:created>
  <dcterms:modified xsi:type="dcterms:W3CDTF">2019-10-10T20:58:45Z</dcterms:modified>
</cp:coreProperties>
</file>