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426" r:id="rId2"/>
    <p:sldId id="1035" r:id="rId3"/>
    <p:sldId id="499" r:id="rId4"/>
    <p:sldId id="1036" r:id="rId5"/>
    <p:sldId id="1038" r:id="rId6"/>
    <p:sldId id="1039" r:id="rId7"/>
    <p:sldId id="1037" r:id="rId8"/>
    <p:sldId id="274" r:id="rId9"/>
    <p:sldId id="256" r:id="rId10"/>
    <p:sldId id="1040" r:id="rId11"/>
    <p:sldId id="774" r:id="rId12"/>
    <p:sldId id="775" r:id="rId13"/>
    <p:sldId id="1041" r:id="rId14"/>
    <p:sldId id="1034" r:id="rId15"/>
    <p:sldId id="1042" r:id="rId16"/>
    <p:sldId id="1043" r:id="rId17"/>
    <p:sldId id="1044" r:id="rId18"/>
    <p:sldId id="1045" r:id="rId19"/>
    <p:sldId id="1046" r:id="rId20"/>
    <p:sldId id="1047" r:id="rId21"/>
    <p:sldId id="1048" r:id="rId22"/>
    <p:sldId id="1049" r:id="rId23"/>
    <p:sldId id="105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jandro Varas Gálvez" initials="AVG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FFF00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 autoAdjust="0"/>
    <p:restoredTop sz="85674" autoAdjust="0"/>
  </p:normalViewPr>
  <p:slideViewPr>
    <p:cSldViewPr snapToGrid="0" snapToObjects="1">
      <p:cViewPr varScale="1">
        <p:scale>
          <a:sx n="58" d="100"/>
          <a:sy n="58" d="100"/>
        </p:scale>
        <p:origin x="1764" y="78"/>
      </p:cViewPr>
      <p:guideLst/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>
        <p:scale>
          <a:sx n="90" d="100"/>
          <a:sy n="90" d="100"/>
        </p:scale>
        <p:origin x="3840" y="2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A546-1674-F448-A800-854858CCF18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A8104-DA55-964C-969C-79E0A6A16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4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994D-257C-5948-88EF-3F6C0500DD9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4D571-A9E7-FD40-A995-F1127CBC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4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is our full taxonomy in a </a:t>
            </a:r>
            <a:r>
              <a:rPr lang="en-GB" b="1" dirty="0"/>
              <a:t>hierarchical </a:t>
            </a:r>
            <a:r>
              <a:rPr lang="en-GB" b="0" dirty="0"/>
              <a:t>level</a:t>
            </a:r>
            <a:r>
              <a:rPr lang="en-GB" dirty="0"/>
              <a:t> view: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Level 2 carries the term “cluster”, which is the desired level of detail of our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hierarchical relationship is “member of”, i.e. a cluster is a member of a category.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AE5D-6259-F640-9B77-D6CBE3241E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5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diagram depicts the </a:t>
            </a:r>
            <a:r>
              <a:rPr lang="en-GB" b="1" dirty="0"/>
              <a:t>functional </a:t>
            </a:r>
            <a:r>
              <a:rPr lang="en-GB" b="0" dirty="0"/>
              <a:t>relationship of clusters.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4 technical development areas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 Social or service based cross cutting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AE5D-6259-F640-9B77-D6CBE3241E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1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These are mapping examples of </a:t>
            </a:r>
            <a:r>
              <a:rPr lang="en-GB" b="1" dirty="0"/>
              <a:t>some</a:t>
            </a:r>
            <a:r>
              <a:rPr lang="en-GB" b="0" dirty="0"/>
              <a:t> of the projects present at the workshop.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Note and highlight that projects </a:t>
            </a:r>
            <a:r>
              <a:rPr lang="en-GB" b="1" dirty="0"/>
              <a:t>may</a:t>
            </a:r>
            <a:r>
              <a:rPr lang="en-GB" b="0" dirty="0"/>
              <a:t> have all three categories in scope for their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Based on their proposal, some focus on issues in just one category! And that’s fine!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AE5D-6259-F640-9B77-D6CBE3241E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3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These are mapping examples of </a:t>
            </a:r>
            <a:r>
              <a:rPr lang="en-GB" b="1" dirty="0"/>
              <a:t>some</a:t>
            </a:r>
            <a:r>
              <a:rPr lang="en-GB" b="0" dirty="0"/>
              <a:t> of the projects present at the workshop.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Note and highlight that projects </a:t>
            </a:r>
            <a:r>
              <a:rPr lang="en-GB" b="1" dirty="0"/>
              <a:t>may</a:t>
            </a:r>
            <a:r>
              <a:rPr lang="en-GB" b="0" dirty="0"/>
              <a:t> have all three categories in scope for their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Based on their proposal, some focus on issues in just one category! And that’s fine!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AE5D-6259-F640-9B77-D6CBE3241E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24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These are mapping examples of </a:t>
            </a:r>
            <a:r>
              <a:rPr lang="en-GB" b="1" dirty="0"/>
              <a:t>some</a:t>
            </a:r>
            <a:r>
              <a:rPr lang="en-GB" b="0" dirty="0"/>
              <a:t> of the projects present at the workshop.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Note and highlight that projects </a:t>
            </a:r>
            <a:r>
              <a:rPr lang="en-GB" b="1" dirty="0"/>
              <a:t>may</a:t>
            </a:r>
            <a:r>
              <a:rPr lang="en-GB" b="0" dirty="0"/>
              <a:t> have all three categories in scope for their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Based on their proposal, some focus on issues in just one category! And that’s fine!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AE5D-6259-F640-9B77-D6CBE3241E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6420" y="2436147"/>
            <a:ext cx="419792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6418" y="4221213"/>
            <a:ext cx="4197922" cy="14175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subtitle</a:t>
            </a:r>
            <a:r>
              <a:rPr lang="it-IT" dirty="0"/>
              <a:t> style</a:t>
            </a:r>
            <a:endParaRPr lang="en-US" dirty="0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141"/>
            <a:ext cx="4648200" cy="123190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9847" y="6430733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483" y="269528"/>
            <a:ext cx="5735321" cy="1143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" y="269529"/>
            <a:ext cx="2434841" cy="64530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9847" y="6430733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9147" y="6430733"/>
            <a:ext cx="7076983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" dirty="0"/>
              <a:t>OASIS-Open International workshop – Transforming Privacy Law into Practice  - 9-10 /9/2019, Oxford,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8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o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3540"/>
            <a:ext cx="8229601" cy="865912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600206"/>
            <a:ext cx="8229601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9847" y="6430733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9147" y="6430733"/>
            <a:ext cx="7076983" cy="365125"/>
          </a:xfrm>
        </p:spPr>
        <p:txBody>
          <a:bodyPr/>
          <a:lstStyle/>
          <a:p>
            <a:r>
              <a:rPr lang="en"/>
              <a:t>Cyberwatching.eu M1-18 Review – 13/12/2018 -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0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9847" y="6430733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9147" y="6430733"/>
            <a:ext cx="7076983" cy="365125"/>
          </a:xfrm>
        </p:spPr>
        <p:txBody>
          <a:bodyPr/>
          <a:lstStyle/>
          <a:p>
            <a:r>
              <a:rPr lang="en"/>
              <a:t>Cyberwatching.eu M1-18 Review – 13/12/2018 -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3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"/>
              <a:t>Cyberwatching.eu M1-18 Review – 13/12/2018 -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g-cyberwatching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magine 7" descr="1280px-University_of_Oxford.svg.png">
            <a:extLst>
              <a:ext uri="{FF2B5EF4-FFF2-40B4-BE49-F238E27FC236}">
                <a16:creationId xmlns:a16="http://schemas.microsoft.com/office/drawing/2014/main" id="{C6D5A576-4F39-E449-AC2B-24D969BB567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511714"/>
            <a:ext cx="1198800" cy="36806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9D2A1D-0B74-0845-9E69-1930294B23D5}"/>
              </a:ext>
            </a:extLst>
          </p:cNvPr>
          <p:cNvSpPr txBox="1">
            <a:spLocks/>
          </p:cNvSpPr>
          <p:nvPr userDrawn="1"/>
        </p:nvSpPr>
        <p:spPr>
          <a:xfrm>
            <a:off x="1389147" y="6430733"/>
            <a:ext cx="707698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200" dirty="0">
                <a:solidFill>
                  <a:schemeClr val="bg1">
                    <a:lumMod val="50000"/>
                  </a:schemeClr>
                </a:solidFill>
              </a:rPr>
              <a:t>OASIS-Open International workshop – Transforming Privacy Law into Practice  - 9-10 /9/2019, Oxford, UK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9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thoughtworks.com/rad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4856420" y="2197291"/>
            <a:ext cx="4197921" cy="1708882"/>
          </a:xfrm>
        </p:spPr>
        <p:txBody>
          <a:bodyPr>
            <a:noAutofit/>
          </a:bodyPr>
          <a:lstStyle/>
          <a:p>
            <a:r>
              <a:rPr lang="en-GB" sz="2800" b="1" dirty="0"/>
              <a:t>Visualising the EC H2020 Cybersecurity (Research) landscape</a:t>
            </a:r>
            <a:br>
              <a:rPr lang="en-GB" sz="2800" b="1" dirty="0"/>
            </a:br>
            <a:r>
              <a:rPr lang="en-GB" sz="2400" dirty="0"/>
              <a:t>9-10 September 2019</a:t>
            </a:r>
            <a:br>
              <a:rPr lang="en-GB" sz="2400" dirty="0"/>
            </a:br>
            <a:r>
              <a:rPr lang="en-GB" sz="2400" dirty="0"/>
              <a:t>Oxford, UK</a:t>
            </a:r>
            <a:br>
              <a:rPr lang="en-GB" sz="2400" i="1" dirty="0"/>
            </a:br>
            <a:endParaRPr lang="en-GB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E4BBB8-B956-9F4E-BE0B-6E25E63FC4F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89147" y="6430733"/>
            <a:ext cx="7076983" cy="365125"/>
          </a:xfrm>
        </p:spPr>
        <p:txBody>
          <a:bodyPr/>
          <a:lstStyle/>
          <a:p>
            <a:r>
              <a:rPr lang="en" dirty="0"/>
              <a:t>OASIS-Open International workshop – Transforming Privacy Law into Practice  - 9-10 /9/2019, Oxford,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A9D4-D37E-6F44-95CC-22C0EAB2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Visualisation: </a:t>
            </a:r>
            <a:br>
              <a:rPr lang="en-GB" dirty="0"/>
            </a:br>
            <a:r>
              <a:rPr lang="en-GB" dirty="0"/>
              <a:t>TW Technology radar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FFE91-FB3D-F344-A15E-E2FAACD1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5930900"/>
            <a:ext cx="8229601" cy="398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hlinkClick r:id="rId2"/>
              </a:rPr>
              <a:t>https://www.thoughtworks.com/radar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2127D-7632-EE42-8C0A-26E0FB21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56398-56E9-D44D-B534-57112D5B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OASIS-Open International workshop – Transforming Privacy Law into Practice  - 9-10 /9/2019, Oxford, UK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06663-9A41-8C49-93C6-664E14993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528"/>
            <a:ext cx="8864600" cy="328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D34448-A0D6-B548-BA72-06466B803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0" y="2450487"/>
            <a:ext cx="6464300" cy="33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4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4BBD-09A5-E040-AC6A-DA7A82B9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Cyberwatching</a:t>
            </a:r>
            <a:r>
              <a:rPr lang="en-GB" dirty="0"/>
              <a:t> radar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8CF82-6063-0545-817A-F0F9F2F3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6"/>
            <a:ext cx="8229601" cy="483052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6 Sectors</a:t>
            </a:r>
            <a:br>
              <a:rPr lang="en-GB" dirty="0"/>
            </a:br>
            <a:r>
              <a:rPr lang="en-GB" sz="2000" dirty="0"/>
              <a:t>All 6 level 2 taxonomy terms</a:t>
            </a:r>
            <a:br>
              <a:rPr lang="en-GB" sz="2000" dirty="0"/>
            </a:br>
            <a:endParaRPr lang="en-GB" sz="2000" dirty="0"/>
          </a:p>
          <a:p>
            <a:endParaRPr lang="en-GB" sz="2000" dirty="0"/>
          </a:p>
          <a:p>
            <a:r>
              <a:rPr lang="en-GB" dirty="0"/>
              <a:t>5 Rings</a:t>
            </a:r>
            <a:br>
              <a:rPr lang="en-GB" dirty="0"/>
            </a:br>
            <a:r>
              <a:rPr lang="en-GB" sz="2000" dirty="0"/>
              <a:t>Project lifecycle </a:t>
            </a:r>
            <a:r>
              <a:rPr lang="en-GB" sz="2000" i="1" dirty="0"/>
              <a:t>progress</a:t>
            </a:r>
            <a:br>
              <a:rPr lang="en-GB" sz="2000" i="1" dirty="0"/>
            </a:br>
            <a:endParaRPr lang="en-GB" sz="2000" i="1" dirty="0"/>
          </a:p>
          <a:p>
            <a:endParaRPr lang="en-GB" dirty="0"/>
          </a:p>
          <a:p>
            <a:r>
              <a:rPr lang="en-GB" dirty="0"/>
              <a:t>5-colour spectrum</a:t>
            </a:r>
            <a:br>
              <a:rPr lang="en-GB" dirty="0"/>
            </a:br>
            <a:r>
              <a:rPr lang="en-GB" sz="2000" dirty="0"/>
              <a:t>Project outputs </a:t>
            </a:r>
            <a:r>
              <a:rPr lang="en-GB" sz="2000" i="1" dirty="0"/>
              <a:t>maturity</a:t>
            </a:r>
            <a:r>
              <a:rPr lang="en-GB" sz="2000" dirty="0"/>
              <a:t> relative</a:t>
            </a:r>
            <a:br>
              <a:rPr lang="en-GB" sz="2000" i="1" dirty="0"/>
            </a:br>
            <a:r>
              <a:rPr lang="en-GB" sz="2000" dirty="0"/>
              <a:t>to min, max &amp; mean score</a:t>
            </a:r>
            <a:br>
              <a:rPr lang="en-GB" sz="2000" i="1" dirty="0"/>
            </a:br>
            <a:endParaRPr lang="en-GB" dirty="0"/>
          </a:p>
          <a:p>
            <a:r>
              <a:rPr lang="en-GB" dirty="0"/>
              <a:t>Radar blips</a:t>
            </a:r>
            <a:br>
              <a:rPr lang="en-GB" dirty="0"/>
            </a:br>
            <a:r>
              <a:rPr lang="en-GB" sz="2000" dirty="0"/>
              <a:t>One for each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F6AA7-821C-454D-A198-08B6EE74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5C5ACDB-2D92-3C44-AD12-0DFB9BC129BC}"/>
              </a:ext>
            </a:extLst>
          </p:cNvPr>
          <p:cNvGrpSpPr/>
          <p:nvPr/>
        </p:nvGrpSpPr>
        <p:grpSpPr>
          <a:xfrm>
            <a:off x="4977821" y="5564508"/>
            <a:ext cx="418704" cy="418704"/>
            <a:chOff x="2854868" y="1483041"/>
            <a:chExt cx="418704" cy="41870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1648298-6683-7B49-8967-35DE8AD9FF68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AC596F-E950-804F-88C4-34D63CCF8421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DD4B76-8E6C-0840-9E61-3868064707ED}"/>
              </a:ext>
            </a:extLst>
          </p:cNvPr>
          <p:cNvGrpSpPr/>
          <p:nvPr/>
        </p:nvGrpSpPr>
        <p:grpSpPr>
          <a:xfrm>
            <a:off x="4848205" y="1412528"/>
            <a:ext cx="1227796" cy="1129197"/>
            <a:chOff x="-103444" y="-296384"/>
            <a:chExt cx="12399000" cy="11403290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23D503D-39D5-D449-9629-EA034A68BC3F}"/>
                </a:ext>
              </a:extLst>
            </p:cNvPr>
            <p:cNvSpPr/>
            <p:nvPr/>
          </p:nvSpPr>
          <p:spPr>
            <a:xfrm rot="3600000">
              <a:off x="7258800" y="3373695"/>
              <a:ext cx="4673516" cy="5399996"/>
            </a:xfrm>
            <a:custGeom>
              <a:avLst/>
              <a:gdLst>
                <a:gd name="connsiteX0" fmla="*/ 6748 w 4673516"/>
                <a:gd name="connsiteY0" fmla="*/ 0 h 5399996"/>
                <a:gd name="connsiteX1" fmla="*/ 4673516 w 4673516"/>
                <a:gd name="connsiteY1" fmla="*/ 2694770 h 5399996"/>
                <a:gd name="connsiteX2" fmla="*/ 3894593 w 4673516"/>
                <a:gd name="connsiteY2" fmla="*/ 3145643 h 5399996"/>
                <a:gd name="connsiteX3" fmla="*/ 3894649 w 4673516"/>
                <a:gd name="connsiteY3" fmla="*/ 3145732 h 5399996"/>
                <a:gd name="connsiteX4" fmla="*/ 3115550 w 4673516"/>
                <a:gd name="connsiteY4" fmla="*/ 3596683 h 5399996"/>
                <a:gd name="connsiteX5" fmla="*/ 3118757 w 4673516"/>
                <a:gd name="connsiteY5" fmla="*/ 3601842 h 5399996"/>
                <a:gd name="connsiteX6" fmla="*/ 2339044 w 4673516"/>
                <a:gd name="connsiteY6" fmla="*/ 4051395 h 5399996"/>
                <a:gd name="connsiteX7" fmla="*/ 2339490 w 4673516"/>
                <a:gd name="connsiteY7" fmla="*/ 4052113 h 5399996"/>
                <a:gd name="connsiteX8" fmla="*/ 1559559 w 4673516"/>
                <a:gd name="connsiteY8" fmla="*/ 4501466 h 5399996"/>
                <a:gd name="connsiteX9" fmla="*/ 1561459 w 4673516"/>
                <a:gd name="connsiteY9" fmla="*/ 4504538 h 5399996"/>
                <a:gd name="connsiteX10" fmla="*/ 0 w 4673516"/>
                <a:gd name="connsiteY10" fmla="*/ 5399996 h 5399996"/>
                <a:gd name="connsiteX11" fmla="*/ 2249 w 4673516"/>
                <a:gd name="connsiteY11" fmla="*/ 3599997 h 5399996"/>
                <a:gd name="connsiteX12" fmla="*/ 2249 w 4673516"/>
                <a:gd name="connsiteY12" fmla="*/ 3599997 h 5399996"/>
                <a:gd name="connsiteX13" fmla="*/ 5623 w 4673516"/>
                <a:gd name="connsiteY13" fmla="*/ 900000 h 5399996"/>
                <a:gd name="connsiteX14" fmla="*/ 5623 w 4673516"/>
                <a:gd name="connsiteY14" fmla="*/ 900001 h 53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3516" h="5399996">
                  <a:moveTo>
                    <a:pt x="6748" y="0"/>
                  </a:moveTo>
                  <a:cubicBezTo>
                    <a:pt x="1931414" y="2405"/>
                    <a:pt x="3709319" y="1029036"/>
                    <a:pt x="4673516" y="2694770"/>
                  </a:cubicBezTo>
                  <a:lnTo>
                    <a:pt x="3894593" y="3145643"/>
                  </a:lnTo>
                  <a:lnTo>
                    <a:pt x="3894649" y="3145732"/>
                  </a:lnTo>
                  <a:lnTo>
                    <a:pt x="3115550" y="3596683"/>
                  </a:lnTo>
                  <a:lnTo>
                    <a:pt x="3118757" y="3601842"/>
                  </a:lnTo>
                  <a:lnTo>
                    <a:pt x="2339044" y="4051395"/>
                  </a:lnTo>
                  <a:lnTo>
                    <a:pt x="2339490" y="4052113"/>
                  </a:lnTo>
                  <a:lnTo>
                    <a:pt x="1559559" y="4501466"/>
                  </a:lnTo>
                  <a:lnTo>
                    <a:pt x="1561459" y="4504538"/>
                  </a:lnTo>
                  <a:lnTo>
                    <a:pt x="0" y="5399996"/>
                  </a:lnTo>
                  <a:cubicBezTo>
                    <a:pt x="750" y="4799996"/>
                    <a:pt x="1499" y="4199997"/>
                    <a:pt x="2249" y="3599997"/>
                  </a:cubicBezTo>
                  <a:lnTo>
                    <a:pt x="2249" y="3599997"/>
                  </a:lnTo>
                  <a:lnTo>
                    <a:pt x="5623" y="900000"/>
                  </a:lnTo>
                  <a:lnTo>
                    <a:pt x="5623" y="90000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6AAF209-E2BE-D44E-BB11-C397B22D035F}"/>
                </a:ext>
              </a:extLst>
            </p:cNvPr>
            <p:cNvSpPr/>
            <p:nvPr/>
          </p:nvSpPr>
          <p:spPr>
            <a:xfrm rot="7200000">
              <a:off x="4918499" y="6070150"/>
              <a:ext cx="4673516" cy="5399996"/>
            </a:xfrm>
            <a:custGeom>
              <a:avLst/>
              <a:gdLst>
                <a:gd name="connsiteX0" fmla="*/ 0 w 4673516"/>
                <a:gd name="connsiteY0" fmla="*/ 5399996 h 5399996"/>
                <a:gd name="connsiteX1" fmla="*/ 2249 w 4673516"/>
                <a:gd name="connsiteY1" fmla="*/ 3599997 h 5399996"/>
                <a:gd name="connsiteX2" fmla="*/ 2249 w 4673516"/>
                <a:gd name="connsiteY2" fmla="*/ 3599997 h 5399996"/>
                <a:gd name="connsiteX3" fmla="*/ 5623 w 4673516"/>
                <a:gd name="connsiteY3" fmla="*/ 900000 h 5399996"/>
                <a:gd name="connsiteX4" fmla="*/ 6748 w 4673516"/>
                <a:gd name="connsiteY4" fmla="*/ 0 h 5399996"/>
                <a:gd name="connsiteX5" fmla="*/ 4673516 w 4673516"/>
                <a:gd name="connsiteY5" fmla="*/ 2694770 h 5399996"/>
                <a:gd name="connsiteX6" fmla="*/ 3894593 w 4673516"/>
                <a:gd name="connsiteY6" fmla="*/ 3145643 h 5399996"/>
                <a:gd name="connsiteX7" fmla="*/ 3894649 w 4673516"/>
                <a:gd name="connsiteY7" fmla="*/ 3145732 h 5399996"/>
                <a:gd name="connsiteX8" fmla="*/ 3115550 w 4673516"/>
                <a:gd name="connsiteY8" fmla="*/ 3596683 h 5399996"/>
                <a:gd name="connsiteX9" fmla="*/ 3118757 w 4673516"/>
                <a:gd name="connsiteY9" fmla="*/ 3601842 h 5399996"/>
                <a:gd name="connsiteX10" fmla="*/ 2339044 w 4673516"/>
                <a:gd name="connsiteY10" fmla="*/ 4051394 h 5399996"/>
                <a:gd name="connsiteX11" fmla="*/ 2339490 w 4673516"/>
                <a:gd name="connsiteY11" fmla="*/ 4052113 h 5399996"/>
                <a:gd name="connsiteX12" fmla="*/ 1559455 w 4673516"/>
                <a:gd name="connsiteY12" fmla="*/ 4501526 h 5399996"/>
                <a:gd name="connsiteX13" fmla="*/ 1561459 w 4673516"/>
                <a:gd name="connsiteY13" fmla="*/ 4504538 h 53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73516" h="5399996">
                  <a:moveTo>
                    <a:pt x="0" y="5399996"/>
                  </a:moveTo>
                  <a:cubicBezTo>
                    <a:pt x="750" y="4799996"/>
                    <a:pt x="1499" y="4199997"/>
                    <a:pt x="2249" y="3599997"/>
                  </a:cubicBezTo>
                  <a:lnTo>
                    <a:pt x="2249" y="3599997"/>
                  </a:lnTo>
                  <a:lnTo>
                    <a:pt x="5623" y="900000"/>
                  </a:lnTo>
                  <a:lnTo>
                    <a:pt x="6748" y="0"/>
                  </a:lnTo>
                  <a:cubicBezTo>
                    <a:pt x="1931414" y="2405"/>
                    <a:pt x="3709319" y="1029036"/>
                    <a:pt x="4673516" y="2694770"/>
                  </a:cubicBezTo>
                  <a:lnTo>
                    <a:pt x="3894593" y="3145643"/>
                  </a:lnTo>
                  <a:lnTo>
                    <a:pt x="3894649" y="3145732"/>
                  </a:lnTo>
                  <a:lnTo>
                    <a:pt x="3115550" y="3596683"/>
                  </a:lnTo>
                  <a:lnTo>
                    <a:pt x="3118757" y="3601842"/>
                  </a:lnTo>
                  <a:lnTo>
                    <a:pt x="2339044" y="4051394"/>
                  </a:lnTo>
                  <a:lnTo>
                    <a:pt x="2339490" y="4052113"/>
                  </a:lnTo>
                  <a:lnTo>
                    <a:pt x="1559455" y="4501526"/>
                  </a:lnTo>
                  <a:lnTo>
                    <a:pt x="1561459" y="450453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F4CE346C-E1EE-614E-BF52-0AC3676CBF15}"/>
                </a:ext>
              </a:extLst>
            </p:cNvPr>
            <p:cNvSpPr/>
            <p:nvPr/>
          </p:nvSpPr>
          <p:spPr>
            <a:xfrm rot="10800000">
              <a:off x="1418941" y="5396457"/>
              <a:ext cx="4673516" cy="5399996"/>
            </a:xfrm>
            <a:custGeom>
              <a:avLst/>
              <a:gdLst>
                <a:gd name="connsiteX0" fmla="*/ 0 w 4673516"/>
                <a:gd name="connsiteY0" fmla="*/ 5399996 h 5399996"/>
                <a:gd name="connsiteX1" fmla="*/ 2249 w 4673516"/>
                <a:gd name="connsiteY1" fmla="*/ 3599997 h 5399996"/>
                <a:gd name="connsiteX2" fmla="*/ 2249 w 4673516"/>
                <a:gd name="connsiteY2" fmla="*/ 3599997 h 5399996"/>
                <a:gd name="connsiteX3" fmla="*/ 5623 w 4673516"/>
                <a:gd name="connsiteY3" fmla="*/ 900000 h 5399996"/>
                <a:gd name="connsiteX4" fmla="*/ 5623 w 4673516"/>
                <a:gd name="connsiteY4" fmla="*/ 900000 h 5399996"/>
                <a:gd name="connsiteX5" fmla="*/ 6748 w 4673516"/>
                <a:gd name="connsiteY5" fmla="*/ 0 h 5399996"/>
                <a:gd name="connsiteX6" fmla="*/ 4673516 w 4673516"/>
                <a:gd name="connsiteY6" fmla="*/ 2694770 h 5399996"/>
                <a:gd name="connsiteX7" fmla="*/ 3894593 w 4673516"/>
                <a:gd name="connsiteY7" fmla="*/ 3145643 h 5399996"/>
                <a:gd name="connsiteX8" fmla="*/ 3894649 w 4673516"/>
                <a:gd name="connsiteY8" fmla="*/ 3145732 h 5399996"/>
                <a:gd name="connsiteX9" fmla="*/ 3115550 w 4673516"/>
                <a:gd name="connsiteY9" fmla="*/ 3596683 h 5399996"/>
                <a:gd name="connsiteX10" fmla="*/ 3118757 w 4673516"/>
                <a:gd name="connsiteY10" fmla="*/ 3601842 h 5399996"/>
                <a:gd name="connsiteX11" fmla="*/ 2339043 w 4673516"/>
                <a:gd name="connsiteY11" fmla="*/ 4051395 h 5399996"/>
                <a:gd name="connsiteX12" fmla="*/ 2339490 w 4673516"/>
                <a:gd name="connsiteY12" fmla="*/ 4052113 h 5399996"/>
                <a:gd name="connsiteX13" fmla="*/ 1559454 w 4673516"/>
                <a:gd name="connsiteY13" fmla="*/ 4501526 h 5399996"/>
                <a:gd name="connsiteX14" fmla="*/ 1561459 w 4673516"/>
                <a:gd name="connsiteY14" fmla="*/ 4504538 h 53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3516" h="5399996">
                  <a:moveTo>
                    <a:pt x="0" y="5399996"/>
                  </a:moveTo>
                  <a:cubicBezTo>
                    <a:pt x="750" y="4799996"/>
                    <a:pt x="1499" y="4199997"/>
                    <a:pt x="2249" y="3599997"/>
                  </a:cubicBezTo>
                  <a:lnTo>
                    <a:pt x="2249" y="3599997"/>
                  </a:lnTo>
                  <a:lnTo>
                    <a:pt x="5623" y="900000"/>
                  </a:lnTo>
                  <a:lnTo>
                    <a:pt x="5623" y="900000"/>
                  </a:lnTo>
                  <a:lnTo>
                    <a:pt x="6748" y="0"/>
                  </a:lnTo>
                  <a:cubicBezTo>
                    <a:pt x="1931414" y="2405"/>
                    <a:pt x="3709319" y="1029036"/>
                    <a:pt x="4673516" y="2694770"/>
                  </a:cubicBezTo>
                  <a:lnTo>
                    <a:pt x="3894593" y="3145643"/>
                  </a:lnTo>
                  <a:lnTo>
                    <a:pt x="3894649" y="3145732"/>
                  </a:lnTo>
                  <a:lnTo>
                    <a:pt x="3115550" y="3596683"/>
                  </a:lnTo>
                  <a:lnTo>
                    <a:pt x="3118757" y="3601842"/>
                  </a:lnTo>
                  <a:lnTo>
                    <a:pt x="2339043" y="4051395"/>
                  </a:lnTo>
                  <a:lnTo>
                    <a:pt x="2339490" y="4052113"/>
                  </a:lnTo>
                  <a:lnTo>
                    <a:pt x="1559454" y="4501526"/>
                  </a:lnTo>
                  <a:lnTo>
                    <a:pt x="1561459" y="450453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B30DCB2-70E7-7E40-97C2-90415440446E}"/>
                </a:ext>
              </a:extLst>
            </p:cNvPr>
            <p:cNvSpPr/>
            <p:nvPr/>
          </p:nvSpPr>
          <p:spPr>
            <a:xfrm rot="14400000">
              <a:off x="259796" y="2033509"/>
              <a:ext cx="4673516" cy="5399996"/>
            </a:xfrm>
            <a:custGeom>
              <a:avLst/>
              <a:gdLst>
                <a:gd name="connsiteX0" fmla="*/ 4673516 w 4673516"/>
                <a:gd name="connsiteY0" fmla="*/ 2694770 h 5399996"/>
                <a:gd name="connsiteX1" fmla="*/ 3894593 w 4673516"/>
                <a:gd name="connsiteY1" fmla="*/ 3145643 h 5399996"/>
                <a:gd name="connsiteX2" fmla="*/ 3894649 w 4673516"/>
                <a:gd name="connsiteY2" fmla="*/ 3145732 h 5399996"/>
                <a:gd name="connsiteX3" fmla="*/ 3115549 w 4673516"/>
                <a:gd name="connsiteY3" fmla="*/ 3596683 h 5399996"/>
                <a:gd name="connsiteX4" fmla="*/ 3118757 w 4673516"/>
                <a:gd name="connsiteY4" fmla="*/ 3601842 h 5399996"/>
                <a:gd name="connsiteX5" fmla="*/ 2339043 w 4673516"/>
                <a:gd name="connsiteY5" fmla="*/ 4051394 h 5399996"/>
                <a:gd name="connsiteX6" fmla="*/ 2339490 w 4673516"/>
                <a:gd name="connsiteY6" fmla="*/ 4052113 h 5399996"/>
                <a:gd name="connsiteX7" fmla="*/ 1559558 w 4673516"/>
                <a:gd name="connsiteY7" fmla="*/ 4501465 h 5399996"/>
                <a:gd name="connsiteX8" fmla="*/ 1561459 w 4673516"/>
                <a:gd name="connsiteY8" fmla="*/ 4504538 h 5399996"/>
                <a:gd name="connsiteX9" fmla="*/ 0 w 4673516"/>
                <a:gd name="connsiteY9" fmla="*/ 5399996 h 5399996"/>
                <a:gd name="connsiteX10" fmla="*/ 2249 w 4673516"/>
                <a:gd name="connsiteY10" fmla="*/ 3599997 h 5399996"/>
                <a:gd name="connsiteX11" fmla="*/ 2249 w 4673516"/>
                <a:gd name="connsiteY11" fmla="*/ 3599997 h 5399996"/>
                <a:gd name="connsiteX12" fmla="*/ 5623 w 4673516"/>
                <a:gd name="connsiteY12" fmla="*/ 900000 h 5399996"/>
                <a:gd name="connsiteX13" fmla="*/ 5623 w 4673516"/>
                <a:gd name="connsiteY13" fmla="*/ 900000 h 5399996"/>
                <a:gd name="connsiteX14" fmla="*/ 6748 w 4673516"/>
                <a:gd name="connsiteY14" fmla="*/ 0 h 5399996"/>
                <a:gd name="connsiteX15" fmla="*/ 4673516 w 4673516"/>
                <a:gd name="connsiteY15" fmla="*/ 2694770 h 53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3516" h="5399996">
                  <a:moveTo>
                    <a:pt x="4673516" y="2694770"/>
                  </a:moveTo>
                  <a:lnTo>
                    <a:pt x="3894593" y="3145643"/>
                  </a:lnTo>
                  <a:lnTo>
                    <a:pt x="3894649" y="3145732"/>
                  </a:lnTo>
                  <a:lnTo>
                    <a:pt x="3115549" y="3596683"/>
                  </a:lnTo>
                  <a:lnTo>
                    <a:pt x="3118757" y="3601842"/>
                  </a:lnTo>
                  <a:lnTo>
                    <a:pt x="2339043" y="4051394"/>
                  </a:lnTo>
                  <a:lnTo>
                    <a:pt x="2339490" y="4052113"/>
                  </a:lnTo>
                  <a:lnTo>
                    <a:pt x="1559558" y="4501465"/>
                  </a:lnTo>
                  <a:lnTo>
                    <a:pt x="1561459" y="4504538"/>
                  </a:lnTo>
                  <a:lnTo>
                    <a:pt x="0" y="5399996"/>
                  </a:lnTo>
                  <a:cubicBezTo>
                    <a:pt x="750" y="4799996"/>
                    <a:pt x="1499" y="4199997"/>
                    <a:pt x="2249" y="3599997"/>
                  </a:cubicBezTo>
                  <a:lnTo>
                    <a:pt x="2249" y="3599997"/>
                  </a:lnTo>
                  <a:lnTo>
                    <a:pt x="5623" y="900000"/>
                  </a:lnTo>
                  <a:lnTo>
                    <a:pt x="5623" y="900000"/>
                  </a:lnTo>
                  <a:lnTo>
                    <a:pt x="6748" y="0"/>
                  </a:lnTo>
                  <a:cubicBezTo>
                    <a:pt x="1931414" y="2405"/>
                    <a:pt x="3709319" y="1029036"/>
                    <a:pt x="4673516" y="2694770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87DBFC8-2E5E-6544-A8A0-3B39FFE02AEF}"/>
                </a:ext>
              </a:extLst>
            </p:cNvPr>
            <p:cNvSpPr/>
            <p:nvPr/>
          </p:nvSpPr>
          <p:spPr>
            <a:xfrm rot="18000000">
              <a:off x="2596554" y="-659624"/>
              <a:ext cx="4673516" cy="5399996"/>
            </a:xfrm>
            <a:custGeom>
              <a:avLst/>
              <a:gdLst>
                <a:gd name="connsiteX0" fmla="*/ 4673516 w 4673516"/>
                <a:gd name="connsiteY0" fmla="*/ 2694770 h 5399996"/>
                <a:gd name="connsiteX1" fmla="*/ 3894593 w 4673516"/>
                <a:gd name="connsiteY1" fmla="*/ 3145643 h 5399996"/>
                <a:gd name="connsiteX2" fmla="*/ 3894649 w 4673516"/>
                <a:gd name="connsiteY2" fmla="*/ 3145732 h 5399996"/>
                <a:gd name="connsiteX3" fmla="*/ 3115549 w 4673516"/>
                <a:gd name="connsiteY3" fmla="*/ 3596683 h 5399996"/>
                <a:gd name="connsiteX4" fmla="*/ 3118757 w 4673516"/>
                <a:gd name="connsiteY4" fmla="*/ 3601842 h 5399996"/>
                <a:gd name="connsiteX5" fmla="*/ 2339043 w 4673516"/>
                <a:gd name="connsiteY5" fmla="*/ 4051394 h 5399996"/>
                <a:gd name="connsiteX6" fmla="*/ 2339490 w 4673516"/>
                <a:gd name="connsiteY6" fmla="*/ 4052113 h 5399996"/>
                <a:gd name="connsiteX7" fmla="*/ 1559455 w 4673516"/>
                <a:gd name="connsiteY7" fmla="*/ 4501525 h 5399996"/>
                <a:gd name="connsiteX8" fmla="*/ 1561459 w 4673516"/>
                <a:gd name="connsiteY8" fmla="*/ 4504538 h 5399996"/>
                <a:gd name="connsiteX9" fmla="*/ 0 w 4673516"/>
                <a:gd name="connsiteY9" fmla="*/ 5399996 h 5399996"/>
                <a:gd name="connsiteX10" fmla="*/ 2249 w 4673516"/>
                <a:gd name="connsiteY10" fmla="*/ 3599997 h 5399996"/>
                <a:gd name="connsiteX11" fmla="*/ 2249 w 4673516"/>
                <a:gd name="connsiteY11" fmla="*/ 3599997 h 5399996"/>
                <a:gd name="connsiteX12" fmla="*/ 5623 w 4673516"/>
                <a:gd name="connsiteY12" fmla="*/ 900000 h 5399996"/>
                <a:gd name="connsiteX13" fmla="*/ 5623 w 4673516"/>
                <a:gd name="connsiteY13" fmla="*/ 900000 h 5399996"/>
                <a:gd name="connsiteX14" fmla="*/ 6748 w 4673516"/>
                <a:gd name="connsiteY14" fmla="*/ 0 h 5399996"/>
                <a:gd name="connsiteX15" fmla="*/ 4673516 w 4673516"/>
                <a:gd name="connsiteY15" fmla="*/ 2694770 h 53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3516" h="5399996">
                  <a:moveTo>
                    <a:pt x="4673516" y="2694770"/>
                  </a:moveTo>
                  <a:lnTo>
                    <a:pt x="3894593" y="3145643"/>
                  </a:lnTo>
                  <a:lnTo>
                    <a:pt x="3894649" y="3145732"/>
                  </a:lnTo>
                  <a:lnTo>
                    <a:pt x="3115549" y="3596683"/>
                  </a:lnTo>
                  <a:lnTo>
                    <a:pt x="3118757" y="3601842"/>
                  </a:lnTo>
                  <a:lnTo>
                    <a:pt x="2339043" y="4051394"/>
                  </a:lnTo>
                  <a:lnTo>
                    <a:pt x="2339490" y="4052113"/>
                  </a:lnTo>
                  <a:lnTo>
                    <a:pt x="1559455" y="4501525"/>
                  </a:lnTo>
                  <a:lnTo>
                    <a:pt x="1561459" y="4504538"/>
                  </a:lnTo>
                  <a:lnTo>
                    <a:pt x="0" y="5399996"/>
                  </a:lnTo>
                  <a:cubicBezTo>
                    <a:pt x="750" y="4799996"/>
                    <a:pt x="1499" y="4199997"/>
                    <a:pt x="2249" y="3599997"/>
                  </a:cubicBezTo>
                  <a:lnTo>
                    <a:pt x="2249" y="3599997"/>
                  </a:lnTo>
                  <a:lnTo>
                    <a:pt x="5623" y="900000"/>
                  </a:lnTo>
                  <a:lnTo>
                    <a:pt x="5623" y="900000"/>
                  </a:lnTo>
                  <a:lnTo>
                    <a:pt x="6748" y="0"/>
                  </a:lnTo>
                  <a:cubicBezTo>
                    <a:pt x="1931414" y="2405"/>
                    <a:pt x="3709319" y="1029036"/>
                    <a:pt x="4673516" y="2694770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261E4B0-CB42-DA49-BFC7-1BE7D9A1E103}"/>
                </a:ext>
              </a:extLst>
            </p:cNvPr>
            <p:cNvSpPr/>
            <p:nvPr/>
          </p:nvSpPr>
          <p:spPr>
            <a:xfrm>
              <a:off x="6096000" y="7092"/>
              <a:ext cx="4673516" cy="5399996"/>
            </a:xfrm>
            <a:custGeom>
              <a:avLst/>
              <a:gdLst>
                <a:gd name="connsiteX0" fmla="*/ 6748 w 4673516"/>
                <a:gd name="connsiteY0" fmla="*/ 0 h 5399996"/>
                <a:gd name="connsiteX1" fmla="*/ 4673516 w 4673516"/>
                <a:gd name="connsiteY1" fmla="*/ 2694770 h 5399996"/>
                <a:gd name="connsiteX2" fmla="*/ 3894593 w 4673516"/>
                <a:gd name="connsiteY2" fmla="*/ 3145643 h 5399996"/>
                <a:gd name="connsiteX3" fmla="*/ 3894649 w 4673516"/>
                <a:gd name="connsiteY3" fmla="*/ 3145732 h 5399996"/>
                <a:gd name="connsiteX4" fmla="*/ 3115550 w 4673516"/>
                <a:gd name="connsiteY4" fmla="*/ 3596683 h 5399996"/>
                <a:gd name="connsiteX5" fmla="*/ 3118757 w 4673516"/>
                <a:gd name="connsiteY5" fmla="*/ 3601842 h 5399996"/>
                <a:gd name="connsiteX6" fmla="*/ 2339044 w 4673516"/>
                <a:gd name="connsiteY6" fmla="*/ 4051395 h 5399996"/>
                <a:gd name="connsiteX7" fmla="*/ 2339490 w 4673516"/>
                <a:gd name="connsiteY7" fmla="*/ 4052113 h 5399996"/>
                <a:gd name="connsiteX8" fmla="*/ 1559455 w 4673516"/>
                <a:gd name="connsiteY8" fmla="*/ 4501526 h 5399996"/>
                <a:gd name="connsiteX9" fmla="*/ 1561459 w 4673516"/>
                <a:gd name="connsiteY9" fmla="*/ 4504538 h 5399996"/>
                <a:gd name="connsiteX10" fmla="*/ 0 w 4673516"/>
                <a:gd name="connsiteY10" fmla="*/ 5399996 h 5399996"/>
                <a:gd name="connsiteX11" fmla="*/ 2249 w 4673516"/>
                <a:gd name="connsiteY11" fmla="*/ 3599997 h 5399996"/>
                <a:gd name="connsiteX12" fmla="*/ 2250 w 4673516"/>
                <a:gd name="connsiteY12" fmla="*/ 3599997 h 5399996"/>
                <a:gd name="connsiteX13" fmla="*/ 3600 w 4673516"/>
                <a:gd name="connsiteY13" fmla="*/ 2519269 h 5399996"/>
                <a:gd name="connsiteX14" fmla="*/ 5623 w 4673516"/>
                <a:gd name="connsiteY14" fmla="*/ 900000 h 5399996"/>
                <a:gd name="connsiteX15" fmla="*/ 5624 w 4673516"/>
                <a:gd name="connsiteY15" fmla="*/ 900000 h 53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3516" h="5399996">
                  <a:moveTo>
                    <a:pt x="6748" y="0"/>
                  </a:moveTo>
                  <a:cubicBezTo>
                    <a:pt x="1931414" y="2405"/>
                    <a:pt x="3709319" y="1029036"/>
                    <a:pt x="4673516" y="2694770"/>
                  </a:cubicBezTo>
                  <a:lnTo>
                    <a:pt x="3894593" y="3145643"/>
                  </a:lnTo>
                  <a:lnTo>
                    <a:pt x="3894649" y="3145732"/>
                  </a:lnTo>
                  <a:lnTo>
                    <a:pt x="3115550" y="3596683"/>
                  </a:lnTo>
                  <a:lnTo>
                    <a:pt x="3118757" y="3601842"/>
                  </a:lnTo>
                  <a:lnTo>
                    <a:pt x="2339044" y="4051395"/>
                  </a:lnTo>
                  <a:lnTo>
                    <a:pt x="2339490" y="4052113"/>
                  </a:lnTo>
                  <a:lnTo>
                    <a:pt x="1559455" y="4501526"/>
                  </a:lnTo>
                  <a:lnTo>
                    <a:pt x="1561459" y="4504538"/>
                  </a:lnTo>
                  <a:lnTo>
                    <a:pt x="0" y="5399996"/>
                  </a:lnTo>
                  <a:cubicBezTo>
                    <a:pt x="750" y="4799996"/>
                    <a:pt x="1499" y="4199997"/>
                    <a:pt x="2249" y="3599997"/>
                  </a:cubicBezTo>
                  <a:lnTo>
                    <a:pt x="2250" y="3599997"/>
                  </a:lnTo>
                  <a:lnTo>
                    <a:pt x="3600" y="2519269"/>
                  </a:lnTo>
                  <a:lnTo>
                    <a:pt x="5623" y="900000"/>
                  </a:lnTo>
                  <a:lnTo>
                    <a:pt x="5624" y="90000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E8EC174B-B50C-5449-89F2-E7A437704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05" y="2739137"/>
            <a:ext cx="1174798" cy="105335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3A00C4A-5694-7D45-8F1F-87AC0DA85E34}"/>
              </a:ext>
            </a:extLst>
          </p:cNvPr>
          <p:cNvGrpSpPr/>
          <p:nvPr/>
        </p:nvGrpSpPr>
        <p:grpSpPr>
          <a:xfrm>
            <a:off x="4968237" y="4286943"/>
            <a:ext cx="418704" cy="418704"/>
            <a:chOff x="2854868" y="1483041"/>
            <a:chExt cx="418704" cy="4187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927DBA-83C3-CD41-B3D7-EC18A729EF11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85ADCD-DBFF-7548-9653-BDF6B89FC399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401E73-29A1-1648-BB70-4DF4A453B465}"/>
              </a:ext>
            </a:extLst>
          </p:cNvPr>
          <p:cNvGrpSpPr/>
          <p:nvPr/>
        </p:nvGrpSpPr>
        <p:grpSpPr>
          <a:xfrm>
            <a:off x="5643278" y="4286943"/>
            <a:ext cx="418704" cy="418704"/>
            <a:chOff x="2854868" y="1483041"/>
            <a:chExt cx="418704" cy="41870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982E053-9F3B-3A47-AA6E-53B146653924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rgbClr val="FF7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4A0A08-AB0E-774A-A46F-786BB25BF5F0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491778-2864-B643-84B5-337C50F3C741}"/>
              </a:ext>
            </a:extLst>
          </p:cNvPr>
          <p:cNvGrpSpPr/>
          <p:nvPr/>
        </p:nvGrpSpPr>
        <p:grpSpPr>
          <a:xfrm>
            <a:off x="6266258" y="4286942"/>
            <a:ext cx="418704" cy="418704"/>
            <a:chOff x="2854868" y="1483041"/>
            <a:chExt cx="418704" cy="41870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A83E216-418E-9748-BA20-5523BCB31C4E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7D59E9-E5C6-4E46-AFDE-F2ED543F4101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A91F36-E5CB-6C43-8C84-C4279A55C157}"/>
              </a:ext>
            </a:extLst>
          </p:cNvPr>
          <p:cNvGrpSpPr/>
          <p:nvPr/>
        </p:nvGrpSpPr>
        <p:grpSpPr>
          <a:xfrm>
            <a:off x="7512218" y="4293739"/>
            <a:ext cx="418704" cy="418704"/>
            <a:chOff x="2854868" y="1483041"/>
            <a:chExt cx="418704" cy="41870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023B623-035C-7B41-84F2-B2A715D7AF79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173D15-D248-BB4D-A3B5-8E016A51701C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E582CD-FA16-284F-A8A8-116F12030F10}"/>
              </a:ext>
            </a:extLst>
          </p:cNvPr>
          <p:cNvGrpSpPr/>
          <p:nvPr/>
        </p:nvGrpSpPr>
        <p:grpSpPr>
          <a:xfrm>
            <a:off x="6889238" y="4286941"/>
            <a:ext cx="418704" cy="418704"/>
            <a:chOff x="2854868" y="1483041"/>
            <a:chExt cx="418704" cy="41870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755781A-140F-674E-B5A0-AE008A2557E4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rgbClr val="B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DB9AD2-FF9B-3645-B1E3-F32EF6D13328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31EA25-B427-E74A-BB1A-70834C3B3499}"/>
              </a:ext>
            </a:extLst>
          </p:cNvPr>
          <p:cNvGrpSpPr/>
          <p:nvPr/>
        </p:nvGrpSpPr>
        <p:grpSpPr>
          <a:xfrm>
            <a:off x="8135198" y="4286940"/>
            <a:ext cx="418704" cy="418704"/>
            <a:chOff x="2854868" y="1483041"/>
            <a:chExt cx="418704" cy="41870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22C7D5-ADB6-8D4D-BE9B-0A35C1F963F1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2C5742-A76E-AF42-9A30-1092301EA084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E3474B-6ADB-FB42-805B-57FFA10FB2E8}"/>
              </a:ext>
            </a:extLst>
          </p:cNvPr>
          <p:cNvSpPr txBox="1"/>
          <p:nvPr/>
        </p:nvSpPr>
        <p:spPr>
          <a:xfrm>
            <a:off x="6114043" y="2942647"/>
            <a:ext cx="234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Assess </a:t>
            </a:r>
            <a:r>
              <a:rPr lang="en-GB" dirty="0">
                <a:sym typeface="Wingdings" pitchFamily="2" charset="2"/>
              </a:rPr>
              <a:t> Trial  Adopt  Hold  Drop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36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090563-CC50-464C-BFAE-BCD216A50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75710"/>
              </p:ext>
            </p:extLst>
          </p:nvPr>
        </p:nvGraphicFramePr>
        <p:xfrm>
          <a:off x="4572000" y="5557800"/>
          <a:ext cx="4398384" cy="872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064">
                  <a:extLst>
                    <a:ext uri="{9D8B030D-6E8A-4147-A177-3AD203B41FA5}">
                      <a16:colId xmlns:a16="http://schemas.microsoft.com/office/drawing/2014/main" val="286929546"/>
                    </a:ext>
                  </a:extLst>
                </a:gridCol>
                <a:gridCol w="733064">
                  <a:extLst>
                    <a:ext uri="{9D8B030D-6E8A-4147-A177-3AD203B41FA5}">
                      <a16:colId xmlns:a16="http://schemas.microsoft.com/office/drawing/2014/main" val="2116937143"/>
                    </a:ext>
                  </a:extLst>
                </a:gridCol>
                <a:gridCol w="733064">
                  <a:extLst>
                    <a:ext uri="{9D8B030D-6E8A-4147-A177-3AD203B41FA5}">
                      <a16:colId xmlns:a16="http://schemas.microsoft.com/office/drawing/2014/main" val="693993004"/>
                    </a:ext>
                  </a:extLst>
                </a:gridCol>
                <a:gridCol w="733064">
                  <a:extLst>
                    <a:ext uri="{9D8B030D-6E8A-4147-A177-3AD203B41FA5}">
                      <a16:colId xmlns:a16="http://schemas.microsoft.com/office/drawing/2014/main" val="1973781083"/>
                    </a:ext>
                  </a:extLst>
                </a:gridCol>
                <a:gridCol w="733064">
                  <a:extLst>
                    <a:ext uri="{9D8B030D-6E8A-4147-A177-3AD203B41FA5}">
                      <a16:colId xmlns:a16="http://schemas.microsoft.com/office/drawing/2014/main" val="1190638191"/>
                    </a:ext>
                  </a:extLst>
                </a:gridCol>
                <a:gridCol w="733064">
                  <a:extLst>
                    <a:ext uri="{9D8B030D-6E8A-4147-A177-3AD203B41FA5}">
                      <a16:colId xmlns:a16="http://schemas.microsoft.com/office/drawing/2014/main" val="3379780505"/>
                    </a:ext>
                  </a:extLst>
                </a:gridCol>
              </a:tblGrid>
              <a:tr h="290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# projects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Assess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Trial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Adopt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Hold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Drop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584723301"/>
                  </a:ext>
                </a:extLst>
              </a:tr>
              <a:tr h="290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134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49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39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29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118637655"/>
                  </a:ext>
                </a:extLst>
              </a:tr>
              <a:tr h="290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8228731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8A014E-736F-E240-9D7C-F1DB11BE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Autumn 2018 </a:t>
            </a:r>
            <a:br>
              <a:rPr lang="en-GB" dirty="0"/>
            </a:br>
            <a:r>
              <a:rPr lang="en-GB" dirty="0"/>
              <a:t>Technology Radar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A82-4272-0446-93CD-0D56C3F0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52C54-E919-BE4F-AB07-676C153C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" y="1051766"/>
            <a:ext cx="6931450" cy="54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9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8370-70B6-374D-9428-263F047B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gathering: </a:t>
            </a:r>
            <a:br>
              <a:rPr lang="en-GB" dirty="0"/>
            </a:br>
            <a:r>
              <a:rPr lang="en-GB" dirty="0"/>
              <a:t>How do we get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BBFE-B301-6F42-A878-95548AC5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Collect project core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Classify projects against taxonomy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Reach out to projects for self-assessment on MTRL scale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Collate, aggregate and visualise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Annotate and embed in </a:t>
            </a:r>
            <a:r>
              <a:rPr lang="en-GB" dirty="0" err="1"/>
              <a:t>Cyberwatching.eu</a:t>
            </a:r>
            <a:r>
              <a:rPr lang="en-GB" dirty="0"/>
              <a:t> observatory &amp; project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24630-1F31-4C40-92F4-A980B68E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C6AF4-40F2-B14A-B351-8F5154B7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OASIS-Open International workshop – Transforming Privacy Law into Practice  - 9-10 /9/2019, Oxford,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9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8C7F-A8F3-EC46-A4F6-4A33F6B9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(1) Collect core data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42BAB-EFD2-EA4E-9189-1391B3C1A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33194"/>
              </p:ext>
            </p:extLst>
          </p:nvPr>
        </p:nvGraphicFramePr>
        <p:xfrm>
          <a:off x="290515" y="1920480"/>
          <a:ext cx="8548685" cy="390730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76745">
                  <a:extLst>
                    <a:ext uri="{9D8B030D-6E8A-4147-A177-3AD203B41FA5}">
                      <a16:colId xmlns:a16="http://schemas.microsoft.com/office/drawing/2014/main" val="1838033684"/>
                    </a:ext>
                  </a:extLst>
                </a:gridCol>
                <a:gridCol w="1528299">
                  <a:extLst>
                    <a:ext uri="{9D8B030D-6E8A-4147-A177-3AD203B41FA5}">
                      <a16:colId xmlns:a16="http://schemas.microsoft.com/office/drawing/2014/main" val="3999893773"/>
                    </a:ext>
                  </a:extLst>
                </a:gridCol>
                <a:gridCol w="2949541">
                  <a:extLst>
                    <a:ext uri="{9D8B030D-6E8A-4147-A177-3AD203B41FA5}">
                      <a16:colId xmlns:a16="http://schemas.microsoft.com/office/drawing/2014/main" val="1971939248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81990771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47643439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57153772"/>
                    </a:ext>
                  </a:extLst>
                </a:gridCol>
              </a:tblGrid>
              <a:tr h="4099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u="none" strike="noStrike" dirty="0">
                          <a:effectLst/>
                        </a:rPr>
                        <a:t>Project</a:t>
                      </a:r>
                      <a:endParaRPr lang="en-GB" sz="2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Call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Type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u="none" strike="noStrike" dirty="0">
                          <a:effectLst/>
                        </a:rPr>
                        <a:t>Start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u="none" strike="noStrike" dirty="0">
                          <a:effectLst/>
                        </a:rPr>
                        <a:t>End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64560752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ASTRID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 2021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65966135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BPR4GDPR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 2021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222922314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PAPAYA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 2021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03806796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POSEIDON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Oct 2020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64696912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SPEAR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 2021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59888832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SMOOTH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Oct 2020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85747183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DEFEND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2021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64623879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CE-IoT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H2020-MSCA-RISE-2017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MSCA-RISE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 2022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94995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1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8C7F-A8F3-EC46-A4F6-4A33F6B9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(2) Classify against taxonomy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42BAB-EFD2-EA4E-9189-1391B3C1A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43940"/>
              </p:ext>
            </p:extLst>
          </p:nvPr>
        </p:nvGraphicFramePr>
        <p:xfrm>
          <a:off x="290514" y="1920480"/>
          <a:ext cx="8662986" cy="379858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17430">
                  <a:extLst>
                    <a:ext uri="{9D8B030D-6E8A-4147-A177-3AD203B41FA5}">
                      <a16:colId xmlns:a16="http://schemas.microsoft.com/office/drawing/2014/main" val="1573495292"/>
                    </a:ext>
                  </a:extLst>
                </a:gridCol>
                <a:gridCol w="2610698">
                  <a:extLst>
                    <a:ext uri="{9D8B030D-6E8A-4147-A177-3AD203B41FA5}">
                      <a16:colId xmlns:a16="http://schemas.microsoft.com/office/drawing/2014/main" val="1819907710"/>
                    </a:ext>
                  </a:extLst>
                </a:gridCol>
                <a:gridCol w="3234658">
                  <a:extLst>
                    <a:ext uri="{9D8B030D-6E8A-4147-A177-3AD203B41FA5}">
                      <a16:colId xmlns:a16="http://schemas.microsoft.com/office/drawing/2014/main" val="247643439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257153772"/>
                    </a:ext>
                  </a:extLst>
                </a:gridCol>
              </a:tblGrid>
              <a:tr h="409985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Project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Rank 1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Rank 2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Rank 3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64560752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ASTRID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Found. of tech &amp; risk management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65966135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BPR4GDPR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Governance, Ethics, Trust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2444624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PAPAYA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806937378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POSEIDON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  <a:latin typeface="+mn-lt"/>
                        </a:rPr>
                        <a:t>Governance, Ethics, Trust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222922314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SPEAR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03806796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SMOOTH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Governance, Ethics, Trust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64696912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DEFEND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Governance, Ethics, Trust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59888832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CE-IoT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85747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CD847F-D151-1540-A09B-161FDEEF5315}"/>
              </a:ext>
            </a:extLst>
          </p:cNvPr>
          <p:cNvSpPr txBox="1"/>
          <p:nvPr/>
        </p:nvSpPr>
        <p:spPr>
          <a:xfrm>
            <a:off x="2901735" y="5966149"/>
            <a:ext cx="334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Classification on taxonomy level 1</a:t>
            </a:r>
          </a:p>
        </p:txBody>
      </p:sp>
    </p:spTree>
    <p:extLst>
      <p:ext uri="{BB962C8B-B14F-4D97-AF65-F5344CB8AC3E}">
        <p14:creationId xmlns:p14="http://schemas.microsoft.com/office/powerpoint/2010/main" val="404938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8C7F-A8F3-EC46-A4F6-4A33F6B9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(2) Classify against taxonomy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42BAB-EFD2-EA4E-9189-1391B3C1A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690839"/>
              </p:ext>
            </p:extLst>
          </p:nvPr>
        </p:nvGraphicFramePr>
        <p:xfrm>
          <a:off x="290514" y="1920480"/>
          <a:ext cx="8650286" cy="379858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1410">
                  <a:extLst>
                    <a:ext uri="{9D8B030D-6E8A-4147-A177-3AD203B41FA5}">
                      <a16:colId xmlns:a16="http://schemas.microsoft.com/office/drawing/2014/main" val="1573495292"/>
                    </a:ext>
                  </a:extLst>
                </a:gridCol>
                <a:gridCol w="2332663">
                  <a:extLst>
                    <a:ext uri="{9D8B030D-6E8A-4147-A177-3AD203B41FA5}">
                      <a16:colId xmlns:a16="http://schemas.microsoft.com/office/drawing/2014/main" val="1819907710"/>
                    </a:ext>
                  </a:extLst>
                </a:gridCol>
                <a:gridCol w="1598991">
                  <a:extLst>
                    <a:ext uri="{9D8B030D-6E8A-4147-A177-3AD203B41FA5}">
                      <a16:colId xmlns:a16="http://schemas.microsoft.com/office/drawing/2014/main" val="380092544"/>
                    </a:ext>
                  </a:extLst>
                </a:gridCol>
                <a:gridCol w="2269216">
                  <a:extLst>
                    <a:ext uri="{9D8B030D-6E8A-4147-A177-3AD203B41FA5}">
                      <a16:colId xmlns:a16="http://schemas.microsoft.com/office/drawing/2014/main" val="3525301304"/>
                    </a:ext>
                  </a:extLst>
                </a:gridCol>
                <a:gridCol w="1398006">
                  <a:extLst>
                    <a:ext uri="{9D8B030D-6E8A-4147-A177-3AD203B41FA5}">
                      <a16:colId xmlns:a16="http://schemas.microsoft.com/office/drawing/2014/main" val="2476434396"/>
                    </a:ext>
                  </a:extLst>
                </a:gridCol>
              </a:tblGrid>
              <a:tr h="409985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Project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Rank 1.a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Rank 1.b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Rank 2.a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Rank 2.b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64560752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ASTRID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Secure Systems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Operational Risk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65966135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BPR4GDPR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Identity &amp; Privacy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Cybersecurity Governance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2444624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PAPAYA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Identity &amp; Privacy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Secure Systems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806937378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POSEIDON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Identity &amp; Privacy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Secure Systems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222922314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SPEAR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Secure Systems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Identity &amp; Privacy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03806796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SMOOTH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Cybersecurity Governance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Human Aspects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Identity &amp; Privacy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Secure Systems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64696912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DEFEND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Cybersecurity Governance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Human Aspects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Identity &amp; Privacy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59888832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CE-IoT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85747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CD847F-D151-1540-A09B-161FDEEF5315}"/>
              </a:ext>
            </a:extLst>
          </p:cNvPr>
          <p:cNvSpPr txBox="1"/>
          <p:nvPr/>
        </p:nvSpPr>
        <p:spPr>
          <a:xfrm>
            <a:off x="2901735" y="5966149"/>
            <a:ext cx="334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Classification on taxonomy </a:t>
            </a:r>
            <a:r>
              <a:rPr lang="en-GB" b="1" dirty="0"/>
              <a:t>level 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83C7DEC-5A1F-F248-909F-1A8933108509}"/>
              </a:ext>
            </a:extLst>
          </p:cNvPr>
          <p:cNvSpPr/>
          <p:nvPr/>
        </p:nvSpPr>
        <p:spPr>
          <a:xfrm>
            <a:off x="1282700" y="1308100"/>
            <a:ext cx="2336800" cy="4559300"/>
          </a:xfrm>
          <a:prstGeom prst="roundRect">
            <a:avLst>
              <a:gd name="adj" fmla="val 7428"/>
            </a:avLst>
          </a:prstGeom>
          <a:solidFill>
            <a:schemeClr val="accent1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Radar segment</a:t>
            </a:r>
          </a:p>
        </p:txBody>
      </p:sp>
    </p:spTree>
    <p:extLst>
      <p:ext uri="{BB962C8B-B14F-4D97-AF65-F5344CB8AC3E}">
        <p14:creationId xmlns:p14="http://schemas.microsoft.com/office/powerpoint/2010/main" val="135131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62AB-4F16-EE46-8FEF-D041B8C3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(3) MTRL self-assessment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45233-A317-C04F-A501-9DE92D4F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DC692-2BA9-B544-85F7-25E00508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OASIS-Open International workshop – Transforming Privacy Law into Practice  - 9-10 /9/2019, Oxford, UK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B3E573-D3FC-0E43-946A-E7B3A713B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74801"/>
              </p:ext>
            </p:extLst>
          </p:nvPr>
        </p:nvGraphicFramePr>
        <p:xfrm>
          <a:off x="290514" y="1412528"/>
          <a:ext cx="8624885" cy="481871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27486">
                  <a:extLst>
                    <a:ext uri="{9D8B030D-6E8A-4147-A177-3AD203B41FA5}">
                      <a16:colId xmlns:a16="http://schemas.microsoft.com/office/drawing/2014/main" val="157349529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819907710"/>
                    </a:ext>
                  </a:extLst>
                </a:gridCol>
                <a:gridCol w="4025899">
                  <a:extLst>
                    <a:ext uri="{9D8B030D-6E8A-4147-A177-3AD203B41FA5}">
                      <a16:colId xmlns:a16="http://schemas.microsoft.com/office/drawing/2014/main" val="2476434396"/>
                    </a:ext>
                  </a:extLst>
                </a:gridCol>
              </a:tblGrid>
              <a:tr h="4099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Technology Readiness Level</a:t>
                      </a:r>
                    </a:p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(TRL)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Level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Market Readiness Level</a:t>
                      </a:r>
                    </a:p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(MRL)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64560752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Hunch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66096813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Basic research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research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65966135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formulation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Needs formulation 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2444624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Applied research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Needs validation 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806937378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scale prototype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scale stakeholder campaign 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222922314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scale prototype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Larger scale early adopter campaign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03806796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Prototype system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Proof of traction 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64696912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Demonstration system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Proof of satisfaction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59888832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of a kind commercial system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Proof of scalability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85747183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commercial application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Proof of stability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100365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15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21D7-F319-AD47-90A1-2AF60306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(3) MTRL 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C168-4429-4A45-A600-384E8510B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6"/>
            <a:ext cx="8229601" cy="4465401"/>
          </a:xfrm>
        </p:spPr>
        <p:txBody>
          <a:bodyPr/>
          <a:lstStyle/>
          <a:p>
            <a:r>
              <a:rPr lang="en-GB" dirty="0"/>
              <a:t>Contact projects, asking to fill out an easy questionnaire</a:t>
            </a:r>
          </a:p>
          <a:p>
            <a:r>
              <a:rPr lang="en-GB" dirty="0"/>
              <a:t>MTRL score calculated and sent back to us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DA246-F795-A64E-82AC-134D2A0D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04247-AD6E-D945-AD67-41152E23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OASIS-Open International workshop – Transforming Privacy Law into Practice  - 9-10 /9/2019, Oxford, UK</a:t>
            </a:r>
            <a:endParaRPr lang="en-US" dirty="0"/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CFDC8824-EAC5-1149-A74B-D965585C1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104" y="3276600"/>
            <a:ext cx="6069227" cy="31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316E7-C855-3C4E-ABC6-367136A5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FE4F9-61FC-E944-8BD3-10D52D0F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OASIS-Open International workshop – Transforming Privacy Law into Practice  - 9-10 /9/2019, Oxford, UK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78A13E-A01E-7544-9982-0974E637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301" y="-111472"/>
            <a:ext cx="603250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(4) Collate, aggregate, visualise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B6030-87B3-2047-ADB1-9340D316C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03" y="1031528"/>
            <a:ext cx="6285244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4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455D-58FF-7E4A-AD63-9AE10CB9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EAEE-8AE3-5E44-ABF3-BFAA2C0D8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b="1" dirty="0" err="1"/>
              <a:t>What</a:t>
            </a:r>
            <a:r>
              <a:rPr lang="it-IT" sz="1800" b="1" dirty="0"/>
              <a:t> </a:t>
            </a:r>
            <a:r>
              <a:rPr lang="it-IT" sz="1800" b="1" dirty="0" err="1"/>
              <a:t>is</a:t>
            </a:r>
            <a:r>
              <a:rPr lang="it-IT" sz="1800" b="1" dirty="0"/>
              <a:t> cyberwatching.eu? </a:t>
            </a:r>
          </a:p>
          <a:p>
            <a:pPr lvl="1"/>
            <a:r>
              <a:rPr lang="en-GB" sz="1500" dirty="0"/>
              <a:t>Coordination and Support Action (CSA) which aims at building and maintaining </a:t>
            </a:r>
            <a:r>
              <a:rPr lang="en-US" sz="1500" dirty="0"/>
              <a:t>the European observatory of research and innovation in the field of cybersecurity and privacy.</a:t>
            </a:r>
            <a:endParaRPr lang="en-GB" sz="1500" dirty="0"/>
          </a:p>
          <a:p>
            <a:pPr lvl="1"/>
            <a:r>
              <a:rPr lang="en-GB" sz="1500" dirty="0"/>
              <a:t>Started on 1</a:t>
            </a:r>
            <a:r>
              <a:rPr lang="en-GB" sz="1500" baseline="30000" dirty="0"/>
              <a:t>st</a:t>
            </a:r>
            <a:r>
              <a:rPr lang="en-GB" sz="1500" dirty="0"/>
              <a:t> May 2017, it will run for 48 months (until April 2021).</a:t>
            </a:r>
            <a:br>
              <a:rPr lang="en-GB" sz="1500" dirty="0"/>
            </a:br>
            <a:endParaRPr lang="en-GB" sz="1500" dirty="0"/>
          </a:p>
          <a:p>
            <a:pPr>
              <a:defRPr/>
            </a:pPr>
            <a:r>
              <a:rPr lang="en-GB" sz="1800" b="1" dirty="0"/>
              <a:t>Who is involved? A Consortium of Seven European Partners:</a:t>
            </a:r>
          </a:p>
          <a:p>
            <a:endParaRPr lang="en-GB" dirty="0"/>
          </a:p>
        </p:txBody>
      </p:sp>
      <p:pic>
        <p:nvPicPr>
          <p:cNvPr id="4" name="Immagine 3" descr="ICT_Legal_RS.jpg">
            <a:extLst>
              <a:ext uri="{FF2B5EF4-FFF2-40B4-BE49-F238E27FC236}">
                <a16:creationId xmlns:a16="http://schemas.microsoft.com/office/drawing/2014/main" id="{1079B483-6D9B-441F-8F6D-C295CEB0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041" y="3822937"/>
            <a:ext cx="608396" cy="608396"/>
          </a:xfrm>
          <a:prstGeom prst="rect">
            <a:avLst/>
          </a:prstGeom>
        </p:spPr>
      </p:pic>
      <p:pic>
        <p:nvPicPr>
          <p:cNvPr id="5" name="Immagine 4" descr="logo_ciberseguridad_transparent.png">
            <a:extLst>
              <a:ext uri="{FF2B5EF4-FFF2-40B4-BE49-F238E27FC236}">
                <a16:creationId xmlns:a16="http://schemas.microsoft.com/office/drawing/2014/main" id="{01E16A7B-6234-452D-BFEF-CBF59813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810" y="4677189"/>
            <a:ext cx="1949162" cy="854949"/>
          </a:xfrm>
          <a:prstGeom prst="rect">
            <a:avLst/>
          </a:prstGeom>
        </p:spPr>
      </p:pic>
      <p:pic>
        <p:nvPicPr>
          <p:cNvPr id="6" name="Immagine 5" descr="Trust_Logo_Tranparent.png">
            <a:extLst>
              <a:ext uri="{FF2B5EF4-FFF2-40B4-BE49-F238E27FC236}">
                <a16:creationId xmlns:a16="http://schemas.microsoft.com/office/drawing/2014/main" id="{717F3FA1-0464-4124-AB13-D0C9876A51F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92402" y="3857031"/>
            <a:ext cx="1695398" cy="369094"/>
          </a:xfrm>
          <a:prstGeom prst="rect">
            <a:avLst/>
          </a:prstGeom>
        </p:spPr>
      </p:pic>
      <p:pic>
        <p:nvPicPr>
          <p:cNvPr id="7" name="Immagine 6" descr="University_of_Oxford.jpg">
            <a:extLst>
              <a:ext uri="{FF2B5EF4-FFF2-40B4-BE49-F238E27FC236}">
                <a16:creationId xmlns:a16="http://schemas.microsoft.com/office/drawing/2014/main" id="{C1FFC53E-8967-499E-A8ED-890A79617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797" y="3858843"/>
            <a:ext cx="1200304" cy="369094"/>
          </a:xfrm>
          <a:prstGeom prst="rect">
            <a:avLst/>
          </a:prstGeom>
        </p:spPr>
      </p:pic>
      <p:pic>
        <p:nvPicPr>
          <p:cNvPr id="8" name="Immagine 7" descr="AON_Transparent.png">
            <a:extLst>
              <a:ext uri="{FF2B5EF4-FFF2-40B4-BE49-F238E27FC236}">
                <a16:creationId xmlns:a16="http://schemas.microsoft.com/office/drawing/2014/main" id="{88B1EC9E-ED03-48C4-99AB-36F6A4F61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041" y="4697066"/>
            <a:ext cx="788963" cy="788963"/>
          </a:xfrm>
          <a:prstGeom prst="rect">
            <a:avLst/>
          </a:prstGeom>
        </p:spPr>
      </p:pic>
      <p:pic>
        <p:nvPicPr>
          <p:cNvPr id="9" name="Immagine 8" descr="DSMA_Transparent.png">
            <a:extLst>
              <a:ext uri="{FF2B5EF4-FFF2-40B4-BE49-F238E27FC236}">
                <a16:creationId xmlns:a16="http://schemas.microsoft.com/office/drawing/2014/main" id="{80F0686C-8FE6-43A0-A88F-0423CAA881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6819" y="4697066"/>
            <a:ext cx="1245627" cy="679540"/>
          </a:xfrm>
          <a:prstGeom prst="rect">
            <a:avLst/>
          </a:prstGeom>
        </p:spPr>
      </p:pic>
      <p:pic>
        <p:nvPicPr>
          <p:cNvPr id="10" name="Immagine 9" descr="Conceptivity_Transparent.png">
            <a:extLst>
              <a:ext uri="{FF2B5EF4-FFF2-40B4-BE49-F238E27FC236}">
                <a16:creationId xmlns:a16="http://schemas.microsoft.com/office/drawing/2014/main" id="{9E687B4C-391D-4895-9D13-468165F60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5070" y="4673025"/>
            <a:ext cx="961070" cy="961070"/>
          </a:xfrm>
          <a:prstGeom prst="rect">
            <a:avLst/>
          </a:prstGeom>
        </p:spPr>
      </p:pic>
      <p:pic>
        <p:nvPicPr>
          <p:cNvPr id="11" name="30 Imagen">
            <a:extLst>
              <a:ext uri="{FF2B5EF4-FFF2-40B4-BE49-F238E27FC236}">
                <a16:creationId xmlns:a16="http://schemas.microsoft.com/office/drawing/2014/main" id="{785A6FEE-6FDA-4271-8E0E-C9E46393D4D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5237" y="3888681"/>
            <a:ext cx="407194" cy="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30 Imagen">
            <a:extLst>
              <a:ext uri="{FF2B5EF4-FFF2-40B4-BE49-F238E27FC236}">
                <a16:creationId xmlns:a16="http://schemas.microsoft.com/office/drawing/2014/main" id="{98C32243-C11C-4D26-925A-FD26EE9BFF5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2398" y="3917128"/>
            <a:ext cx="407194" cy="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32 Imagen">
            <a:extLst>
              <a:ext uri="{FF2B5EF4-FFF2-40B4-BE49-F238E27FC236}">
                <a16:creationId xmlns:a16="http://schemas.microsoft.com/office/drawing/2014/main" id="{BD8639CA-CECC-42E1-94C3-B3C679FB7DF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50378" y="3791696"/>
            <a:ext cx="535785" cy="53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7" descr="be.png">
            <a:extLst>
              <a:ext uri="{FF2B5EF4-FFF2-40B4-BE49-F238E27FC236}">
                <a16:creationId xmlns:a16="http://schemas.microsoft.com/office/drawing/2014/main" id="{4D8B8EC5-DB3B-48B0-8E7D-0DD198CE1B7C}"/>
              </a:ext>
            </a:extLst>
          </p:cNvPr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45237" y="4936702"/>
            <a:ext cx="39409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CH_Flag.gif">
            <a:extLst>
              <a:ext uri="{FF2B5EF4-FFF2-40B4-BE49-F238E27FC236}">
                <a16:creationId xmlns:a16="http://schemas.microsoft.com/office/drawing/2014/main" id="{D790E0B0-41A2-47E3-855C-E0B47A1DF1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0759" y="4964147"/>
            <a:ext cx="394200" cy="262800"/>
          </a:xfrm>
          <a:prstGeom prst="rect">
            <a:avLst/>
          </a:prstGeom>
        </p:spPr>
      </p:pic>
      <p:pic>
        <p:nvPicPr>
          <p:cNvPr id="16" name="26 Imagen">
            <a:extLst>
              <a:ext uri="{FF2B5EF4-FFF2-40B4-BE49-F238E27FC236}">
                <a16:creationId xmlns:a16="http://schemas.microsoft.com/office/drawing/2014/main" id="{439D0DDE-DF92-41EB-A1C1-D89CE3B294F6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2397" y="4961533"/>
            <a:ext cx="375047" cy="25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32 Imagen">
            <a:extLst>
              <a:ext uri="{FF2B5EF4-FFF2-40B4-BE49-F238E27FC236}">
                <a16:creationId xmlns:a16="http://schemas.microsoft.com/office/drawing/2014/main" id="{9672C72F-8AC6-4093-80C6-BE23C93DDB1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38154" y="4833498"/>
            <a:ext cx="535785" cy="53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F930F6FE-CCD7-4EEA-871D-410511CFEBF5}"/>
              </a:ext>
            </a:extLst>
          </p:cNvPr>
          <p:cNvSpPr/>
          <p:nvPr/>
        </p:nvSpPr>
        <p:spPr>
          <a:xfrm>
            <a:off x="1499318" y="4204959"/>
            <a:ext cx="16978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PROJECT COORDINATOR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10054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316E7-C855-3C4E-ABC6-367136A5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FE4F9-61FC-E944-8BD3-10D52D0F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OASIS-Open International workshop – Transforming Privacy Law into Practice  - 9-10 /9/2019, Oxford, UK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78A13E-A01E-7544-9982-0974E637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301" y="-111472"/>
            <a:ext cx="603250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(4) Collate, aggregate, visualise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392C8-A437-4B4C-9AE6-C0B3F8733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9" y="943244"/>
            <a:ext cx="7714196" cy="548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3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E2B5-7396-6B41-BDE7-73CCDDB1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(5) Integrate with project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15C3E-9207-7349-8E70-82D5AE09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DC40-0A5C-FF42-AF7C-030B25D2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OASIS-Open International workshop – Transforming Privacy Law into Practice  - 9-10 /9/2019, Oxford, UK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CD251-2B2B-0441-8786-5CA379D8C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9" y="943244"/>
            <a:ext cx="7714196" cy="5487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A8A7E-EDC9-034C-B7C8-A7321D818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38" y="2696933"/>
            <a:ext cx="4165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7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E2B5-7396-6B41-BDE7-73CCDDB1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(5) Integrate with </a:t>
            </a:r>
            <a:br>
              <a:rPr lang="en-GB" dirty="0"/>
            </a:br>
            <a:r>
              <a:rPr lang="en-GB" dirty="0" err="1"/>
              <a:t>ProjectHUB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15C3E-9207-7349-8E70-82D5AE09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DC40-0A5C-FF42-AF7C-030B25D2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OASIS-Open International workshop – Transforming Privacy Law into Practice  - 9-10 /9/2019, Oxford, UK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74691-B4E6-A24A-BC45-D6C44C9E6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57" y="1412528"/>
            <a:ext cx="7814973" cy="49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38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298C-8617-1A4D-A92A-911F71F7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4" y="2906713"/>
            <a:ext cx="7772400" cy="1362075"/>
          </a:xfrm>
        </p:spPr>
        <p:txBody>
          <a:bodyPr/>
          <a:lstStyle/>
          <a:p>
            <a:pPr algn="ctr"/>
            <a:r>
              <a:rPr lang="en-GB" dirty="0"/>
              <a:t>Demo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29443-75A2-C94E-92C4-891A63AC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5902" y="897771"/>
            <a:ext cx="6172201" cy="649434"/>
          </a:xfrm>
        </p:spPr>
        <p:txBody>
          <a:bodyPr>
            <a:normAutofit fontScale="90000"/>
          </a:bodyPr>
          <a:lstStyle/>
          <a:p>
            <a:r>
              <a:rPr lang="en-GB" dirty="0"/>
              <a:t>Stakeholders &amp; Objectives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5314" y="5624519"/>
            <a:ext cx="1184423" cy="273844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cyberwatching_stakeholders1.4-01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56" y="1453783"/>
            <a:ext cx="5394418" cy="1692650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8" idx="5"/>
          </p:cNvCxnSpPr>
          <p:nvPr/>
        </p:nvCxnSpPr>
        <p:spPr>
          <a:xfrm rot="5400000" flipH="1" flipV="1">
            <a:off x="5901944" y="2400737"/>
            <a:ext cx="308819" cy="2876354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49230" y="3993322"/>
            <a:ext cx="1360193" cy="1030941"/>
            <a:chOff x="711326" y="4497294"/>
            <a:chExt cx="1813590" cy="1374588"/>
          </a:xfrm>
        </p:grpSpPr>
        <p:sp>
          <p:nvSpPr>
            <p:cNvPr id="8" name="Hexagon 7"/>
            <p:cNvSpPr/>
            <p:nvPr/>
          </p:nvSpPr>
          <p:spPr>
            <a:xfrm>
              <a:off x="896471" y="4497294"/>
              <a:ext cx="1583764" cy="1374588"/>
            </a:xfrm>
            <a:prstGeom prst="hexag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3" name="Picture 12" descr="ATT0000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26" y="4902270"/>
              <a:ext cx="1813590" cy="596342"/>
            </a:xfrm>
            <a:prstGeom prst="rect">
              <a:avLst/>
            </a:prstGeom>
          </p:spPr>
        </p:pic>
      </p:grpSp>
      <p:cxnSp>
        <p:nvCxnSpPr>
          <p:cNvPr id="25" name="Elbow Connector 24"/>
          <p:cNvCxnSpPr>
            <a:stCxn id="13" idx="3"/>
          </p:cNvCxnSpPr>
          <p:nvPr/>
        </p:nvCxnSpPr>
        <p:spPr>
          <a:xfrm>
            <a:off x="4909424" y="4520682"/>
            <a:ext cx="2779259" cy="415728"/>
          </a:xfrm>
          <a:prstGeom prst="bentConnector3">
            <a:avLst>
              <a:gd name="adj1" fmla="val -803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8" idx="1"/>
          </p:cNvCxnSpPr>
          <p:nvPr/>
        </p:nvCxnSpPr>
        <p:spPr>
          <a:xfrm rot="16200000" flipH="1">
            <a:off x="5971242" y="3671198"/>
            <a:ext cx="415430" cy="3121560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>
            <a:off x="4640986" y="4063013"/>
            <a:ext cx="2843570" cy="234041"/>
          </a:xfrm>
          <a:prstGeom prst="bentConnector3">
            <a:avLst>
              <a:gd name="adj1" fmla="val 941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8" idx="4"/>
          </p:cNvCxnSpPr>
          <p:nvPr/>
        </p:nvCxnSpPr>
        <p:spPr>
          <a:xfrm rot="16200000" flipV="1">
            <a:off x="2465171" y="2512668"/>
            <a:ext cx="445242" cy="251606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>
            <a:off x="1429761" y="4063015"/>
            <a:ext cx="2380241" cy="234041"/>
          </a:xfrm>
          <a:prstGeom prst="bentConnector3">
            <a:avLst>
              <a:gd name="adj1" fmla="val 8571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391955" y="4520682"/>
            <a:ext cx="229613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8" idx="2"/>
          </p:cNvCxnSpPr>
          <p:nvPr/>
        </p:nvCxnSpPr>
        <p:spPr>
          <a:xfrm rot="5400000">
            <a:off x="2480077" y="3973947"/>
            <a:ext cx="415430" cy="2516065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998564" y="3146434"/>
            <a:ext cx="2619955" cy="549935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35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R&amp;I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Cybersecurity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Privacy Observatory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998563" y="3810669"/>
            <a:ext cx="2849508" cy="549935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 b="1" i="1" dirty="0">
                <a:solidFill>
                  <a:srgbClr val="595959"/>
                </a:solidFill>
              </a:rPr>
              <a:t>2</a:t>
            </a:r>
            <a:r>
              <a:rPr lang="en-US" sz="1350" i="1" dirty="0">
                <a:solidFill>
                  <a:srgbClr val="595959"/>
                </a:solidFill>
              </a:rPr>
              <a:t> </a:t>
            </a:r>
            <a:r>
              <a:rPr lang="en-US" sz="1350" b="1" dirty="0">
                <a:solidFill>
                  <a:srgbClr val="595959"/>
                </a:solidFill>
              </a:rPr>
              <a:t>M</a:t>
            </a:r>
            <a:r>
              <a:rPr lang="en-GB" sz="1350" b="1" dirty="0" err="1">
                <a:solidFill>
                  <a:srgbClr val="595959"/>
                </a:solidFill>
              </a:rPr>
              <a:t>onitor</a:t>
            </a:r>
            <a:r>
              <a:rPr lang="en-GB" sz="1350" b="1" dirty="0">
                <a:solidFill>
                  <a:srgbClr val="595959"/>
                </a:solidFill>
              </a:rPr>
              <a:t> and cluster </a:t>
            </a:r>
            <a:r>
              <a:rPr lang="en-GB" sz="1350" b="1" dirty="0" err="1">
                <a:solidFill>
                  <a:srgbClr val="595959"/>
                </a:solidFill>
              </a:rPr>
              <a:t>cybersecurity</a:t>
            </a:r>
            <a:r>
              <a:rPr lang="en-GB" sz="1350" b="1" dirty="0">
                <a:solidFill>
                  <a:srgbClr val="595959"/>
                </a:solidFill>
              </a:rPr>
              <a:t> &amp; privacy investments</a:t>
            </a:r>
            <a:r>
              <a:rPr lang="en-GB" sz="1350" dirty="0">
                <a:solidFill>
                  <a:srgbClr val="595959"/>
                </a:solidFill>
              </a:rPr>
              <a:t> in EU &amp; Associated Countries</a:t>
            </a:r>
            <a:endParaRPr lang="en-US" sz="1350" dirty="0">
              <a:solidFill>
                <a:srgbClr val="595959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998563" y="4441250"/>
            <a:ext cx="2849508" cy="549935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it-IT" sz="1350" b="1" i="1" dirty="0">
                <a:solidFill>
                  <a:srgbClr val="595959"/>
                </a:solidFill>
              </a:rPr>
              <a:t>3</a:t>
            </a:r>
            <a:r>
              <a:rPr lang="it-IT" sz="1350" i="1" dirty="0">
                <a:solidFill>
                  <a:srgbClr val="595959"/>
                </a:solidFill>
              </a:rPr>
              <a:t> </a:t>
            </a:r>
            <a:r>
              <a:rPr lang="en-GB" sz="1350" dirty="0">
                <a:solidFill>
                  <a:srgbClr val="595959"/>
                </a:solidFill>
              </a:rPr>
              <a:t>Support </a:t>
            </a:r>
            <a:r>
              <a:rPr lang="en-GB" sz="1350" b="1" dirty="0">
                <a:solidFill>
                  <a:srgbClr val="595959"/>
                </a:solidFill>
              </a:rPr>
              <a:t>policy, regulatory standards &amp; legal discussions</a:t>
            </a:r>
            <a:endParaRPr lang="it-IT" sz="1350" dirty="0">
              <a:solidFill>
                <a:srgbClr val="595959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77599" y="5074584"/>
            <a:ext cx="2849508" cy="549935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it-IT" sz="1350" b="1" i="1" dirty="0">
                <a:solidFill>
                  <a:srgbClr val="595959"/>
                </a:solidFill>
              </a:rPr>
              <a:t>4 </a:t>
            </a:r>
            <a:r>
              <a:rPr lang="it-IT" sz="1350" dirty="0">
                <a:solidFill>
                  <a:srgbClr val="595959"/>
                </a:solidFill>
              </a:rPr>
              <a:t>O</a:t>
            </a:r>
            <a:r>
              <a:rPr lang="en-GB" sz="1350" dirty="0" err="1">
                <a:solidFill>
                  <a:srgbClr val="595959"/>
                </a:solidFill>
              </a:rPr>
              <a:t>nline</a:t>
            </a:r>
            <a:r>
              <a:rPr lang="en-GB" sz="1350" dirty="0">
                <a:solidFill>
                  <a:srgbClr val="595959"/>
                </a:solidFill>
              </a:rPr>
              <a:t> EU </a:t>
            </a:r>
            <a:r>
              <a:rPr lang="en-GB" sz="1350" b="1" dirty="0">
                <a:solidFill>
                  <a:srgbClr val="595959"/>
                </a:solidFill>
              </a:rPr>
              <a:t>"catalogue of R&amp;I results &amp; solutions“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391954" y="3215086"/>
            <a:ext cx="2063330" cy="401648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it-IT" sz="1350" b="1" i="1" dirty="0">
                <a:solidFill>
                  <a:srgbClr val="595959"/>
                </a:solidFill>
              </a:rPr>
              <a:t>5</a:t>
            </a:r>
            <a:r>
              <a:rPr lang="it-IT" sz="1350" dirty="0">
                <a:solidFill>
                  <a:srgbClr val="595959"/>
                </a:solidFill>
              </a:rPr>
              <a:t> </a:t>
            </a:r>
            <a:r>
              <a:rPr lang="it-IT" sz="1350" b="1" dirty="0">
                <a:solidFill>
                  <a:srgbClr val="595959"/>
                </a:solidFill>
              </a:rPr>
              <a:t>M</a:t>
            </a:r>
            <a:r>
              <a:rPr lang="en-GB" sz="1350" b="1" dirty="0" err="1">
                <a:solidFill>
                  <a:srgbClr val="595959"/>
                </a:solidFill>
              </a:rPr>
              <a:t>arketplace</a:t>
            </a:r>
            <a:endParaRPr lang="it-IT" sz="1350" dirty="0">
              <a:solidFill>
                <a:srgbClr val="595959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391954" y="3789760"/>
            <a:ext cx="2063330" cy="401648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350" b="1" i="1" dirty="0">
                <a:solidFill>
                  <a:srgbClr val="595959"/>
                </a:solidFill>
              </a:rPr>
              <a:t>6</a:t>
            </a:r>
            <a:r>
              <a:rPr lang="it-IT" sz="1350" dirty="0">
                <a:solidFill>
                  <a:srgbClr val="595959"/>
                </a:solidFill>
              </a:rPr>
              <a:t> </a:t>
            </a:r>
            <a:r>
              <a:rPr lang="it-IT" sz="1350" b="1" dirty="0" err="1">
                <a:solidFill>
                  <a:srgbClr val="595959"/>
                </a:solidFill>
              </a:rPr>
              <a:t>S</a:t>
            </a:r>
            <a:r>
              <a:rPr lang="en-GB" sz="1350" b="1" dirty="0" err="1">
                <a:solidFill>
                  <a:srgbClr val="595959"/>
                </a:solidFill>
              </a:rPr>
              <a:t>ustainability</a:t>
            </a:r>
            <a:r>
              <a:rPr lang="en-GB" sz="1350" b="1" dirty="0">
                <a:solidFill>
                  <a:srgbClr val="595959"/>
                </a:solidFill>
              </a:rPr>
              <a:t> model </a:t>
            </a:r>
            <a:endParaRPr lang="en-US" sz="1350" dirty="0">
              <a:solidFill>
                <a:srgbClr val="595959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391954" y="4342663"/>
            <a:ext cx="2063330" cy="401648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GB" sz="1350" b="1" i="1" dirty="0">
                <a:solidFill>
                  <a:srgbClr val="595959"/>
                </a:solidFill>
              </a:rPr>
              <a:t>7</a:t>
            </a:r>
            <a:r>
              <a:rPr lang="en-GB" sz="1350" dirty="0">
                <a:solidFill>
                  <a:srgbClr val="595959"/>
                </a:solidFill>
              </a:rPr>
              <a:t> "</a:t>
            </a:r>
            <a:r>
              <a:rPr lang="en-GB" sz="1350" b="1" dirty="0">
                <a:solidFill>
                  <a:srgbClr val="595959"/>
                </a:solidFill>
              </a:rPr>
              <a:t>end-users’ club</a:t>
            </a:r>
            <a:r>
              <a:rPr lang="en-GB" sz="1350" dirty="0">
                <a:solidFill>
                  <a:srgbClr val="595959"/>
                </a:solidFill>
              </a:rPr>
              <a:t>” for SMEs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391955" y="4936411"/>
            <a:ext cx="2296135" cy="630581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GB" sz="1350" b="1" i="1" dirty="0">
                <a:solidFill>
                  <a:srgbClr val="595959"/>
                </a:solidFill>
              </a:rPr>
              <a:t>8</a:t>
            </a:r>
            <a:r>
              <a:rPr lang="en-GB" sz="1350" dirty="0">
                <a:solidFill>
                  <a:srgbClr val="595959"/>
                </a:solidFill>
              </a:rPr>
              <a:t> Two versions of an </a:t>
            </a:r>
            <a:r>
              <a:rPr lang="en-GB" sz="1350" b="1" dirty="0">
                <a:solidFill>
                  <a:srgbClr val="595959"/>
                </a:solidFill>
              </a:rPr>
              <a:t>“EU </a:t>
            </a:r>
            <a:r>
              <a:rPr lang="en-GB" sz="1350" b="1" dirty="0" err="1">
                <a:solidFill>
                  <a:srgbClr val="595959"/>
                </a:solidFill>
              </a:rPr>
              <a:t>Cybersecurity</a:t>
            </a:r>
            <a:r>
              <a:rPr lang="en-GB" sz="1350" b="1" dirty="0">
                <a:solidFill>
                  <a:srgbClr val="595959"/>
                </a:solidFill>
              </a:rPr>
              <a:t> &amp; privacy Roadmap”</a:t>
            </a:r>
            <a:endParaRPr lang="en-GB" sz="135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5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4130-DE2B-A540-B5CA-BD672787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H2020 Cybersecurity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FE2D0-EFED-9F49-97A9-15FC6F65C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b="1" dirty="0"/>
              <a:t>180 projects </a:t>
            </a:r>
          </a:p>
          <a:p>
            <a:pPr marL="0" indent="0" algn="ctr">
              <a:buNone/>
            </a:pPr>
            <a:endParaRPr lang="en-GB" sz="4400" b="1" dirty="0"/>
          </a:p>
          <a:p>
            <a:pPr marL="0" indent="0" algn="ctr">
              <a:buNone/>
            </a:pPr>
            <a:r>
              <a:rPr lang="en-GB" sz="4400" b="1" dirty="0"/>
              <a:t>Spanning 15 years </a:t>
            </a:r>
            <a:br>
              <a:rPr lang="en-GB" sz="4400" b="1" dirty="0"/>
            </a:br>
            <a:r>
              <a:rPr lang="en-GB" sz="3300" dirty="0"/>
              <a:t>(Feb 2008 – Feb 2023)</a:t>
            </a:r>
          </a:p>
          <a:p>
            <a:pPr marL="0" indent="0" algn="ctr">
              <a:buNone/>
            </a:pPr>
            <a:endParaRPr lang="en-GB" sz="4400" b="1" dirty="0"/>
          </a:p>
          <a:p>
            <a:pPr marL="0" indent="0" algn="ctr">
              <a:buNone/>
            </a:pPr>
            <a:r>
              <a:rPr lang="en-GB" sz="4400" b="1" dirty="0"/>
              <a:t>€765M total budget</a:t>
            </a:r>
          </a:p>
          <a:p>
            <a:pPr marL="0" indent="0" algn="ctr">
              <a:buNone/>
            </a:pPr>
            <a:r>
              <a:rPr lang="en-GB" sz="4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D1E1A-DD5E-1F4F-8779-0229CDD4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460AF-DBAA-754B-98FD-3F8A97BA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OASIS-Open International workshop – Transforming Privacy Law into Practice  - 9-10 /9/2019, Oxford,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5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17D6-2C06-B943-9F77-F721DB09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needle in the haystack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3E9C0-CE60-854D-A9B4-D27682DC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A9C3B-8432-364A-840B-14652BD2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OASIS-Open International workshop – Transforming Privacy Law into Practice  - 9-10 /9/2019, Oxford, UK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9FFDD-53B6-5740-BBB8-19370A628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" y="1217654"/>
            <a:ext cx="9060121" cy="50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A82423-49CC-EF45-8A2C-D0F46BEAE144}"/>
              </a:ext>
            </a:extLst>
          </p:cNvPr>
          <p:cNvSpPr txBox="1"/>
          <p:nvPr/>
        </p:nvSpPr>
        <p:spPr>
          <a:xfrm>
            <a:off x="3777011" y="480060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Hello, anybody out there?</a:t>
            </a:r>
          </a:p>
        </p:txBody>
      </p:sp>
    </p:spTree>
    <p:extLst>
      <p:ext uri="{BB962C8B-B14F-4D97-AF65-F5344CB8AC3E}">
        <p14:creationId xmlns:p14="http://schemas.microsoft.com/office/powerpoint/2010/main" val="168669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42B6-05A1-8A47-8090-AC5CC484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needle in the haystack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278E3-532D-0848-B952-22619BB2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3FB35-F87F-7A4E-B9D7-8FD2990A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OASIS-Open International workshop – Transforming Privacy Law into Practice  - 9-10 /9/2019, Oxford, UK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E0B35-02B4-724B-896D-D0BD6CDE5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78" b="14878"/>
          <a:stretch/>
        </p:blipFill>
        <p:spPr>
          <a:xfrm>
            <a:off x="0" y="123190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A9512D-C033-E148-9B62-5E796302F5D0}"/>
              </a:ext>
            </a:extLst>
          </p:cNvPr>
          <p:cNvSpPr txBox="1"/>
          <p:nvPr/>
        </p:nvSpPr>
        <p:spPr>
          <a:xfrm>
            <a:off x="2607520" y="5143104"/>
            <a:ext cx="392896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dirty="0">
                <a:solidFill>
                  <a:schemeClr val="bg1"/>
                </a:solidFill>
              </a:rPr>
              <a:t>Well, hello there!</a:t>
            </a:r>
          </a:p>
        </p:txBody>
      </p:sp>
    </p:spTree>
    <p:extLst>
      <p:ext uri="{BB962C8B-B14F-4D97-AF65-F5344CB8AC3E}">
        <p14:creationId xmlns:p14="http://schemas.microsoft.com/office/powerpoint/2010/main" val="250809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3EF2-879A-C049-8EF0-5F5705DD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Devising the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CA33-B8BB-6F47-A1E7-E09BF1AA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A taxonomy as first-level decomposition tool</a:t>
            </a:r>
          </a:p>
          <a:p>
            <a:endParaRPr lang="en-GB" dirty="0"/>
          </a:p>
          <a:p>
            <a:r>
              <a:rPr lang="en-GB" dirty="0"/>
              <a:t>An appropriate visualisation tool</a:t>
            </a:r>
          </a:p>
          <a:p>
            <a:endParaRPr lang="en-GB" dirty="0"/>
          </a:p>
          <a:p>
            <a:r>
              <a:rPr lang="en-GB" dirty="0"/>
              <a:t>A set of distinguishing parameters</a:t>
            </a:r>
          </a:p>
          <a:p>
            <a:endParaRPr lang="en-GB" dirty="0"/>
          </a:p>
          <a:p>
            <a:r>
              <a:rPr lang="en-GB" dirty="0"/>
              <a:t>Data gathering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25E59-FCE5-BA4C-9B31-8DAC99B2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516E7-CA5A-8F48-B877-34A3A409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OASIS-Open International workshop – Transforming Privacy Law into Practice  - 9-10 /9/2019, Oxford,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0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9DB1AD-A728-D742-A780-7560C680F3EB}"/>
              </a:ext>
            </a:extLst>
          </p:cNvPr>
          <p:cNvCxnSpPr/>
          <p:nvPr/>
        </p:nvCxnSpPr>
        <p:spPr>
          <a:xfrm>
            <a:off x="1405467" y="2048933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2CDA21-B82E-884F-985E-B7A09714E0F7}"/>
              </a:ext>
            </a:extLst>
          </p:cNvPr>
          <p:cNvCxnSpPr/>
          <p:nvPr/>
        </p:nvCxnSpPr>
        <p:spPr>
          <a:xfrm>
            <a:off x="1654485" y="2993933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EDB5A0-D94E-8141-97A6-33E63227C1F8}"/>
              </a:ext>
            </a:extLst>
          </p:cNvPr>
          <p:cNvCxnSpPr/>
          <p:nvPr/>
        </p:nvCxnSpPr>
        <p:spPr>
          <a:xfrm>
            <a:off x="1573557" y="4084321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AFAEF1-FC94-D348-9B22-FA44243B415B}"/>
              </a:ext>
            </a:extLst>
          </p:cNvPr>
          <p:cNvCxnSpPr/>
          <p:nvPr/>
        </p:nvCxnSpPr>
        <p:spPr>
          <a:xfrm>
            <a:off x="1684741" y="3124130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9D0494-342E-2943-AA2D-3486CF9236BA}"/>
              </a:ext>
            </a:extLst>
          </p:cNvPr>
          <p:cNvCxnSpPr/>
          <p:nvPr/>
        </p:nvCxnSpPr>
        <p:spPr>
          <a:xfrm>
            <a:off x="1684741" y="4223966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AC3AA6-14CF-C64A-A536-7477D2374449}"/>
              </a:ext>
            </a:extLst>
          </p:cNvPr>
          <p:cNvCxnSpPr/>
          <p:nvPr/>
        </p:nvCxnSpPr>
        <p:spPr>
          <a:xfrm>
            <a:off x="1573557" y="5173383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73049" y="2048933"/>
            <a:ext cx="4116917" cy="945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 dirty="0"/>
              <a:t>Foundational technical methods &amp; risk management for trustworthy systems in cybersecurity &amp; privacy</a:t>
            </a:r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273049" y="3136596"/>
            <a:ext cx="4116917" cy="9477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 dirty="0"/>
              <a:t>Applications and user-oriented services to support cybersecurity and privacy</a:t>
            </a:r>
            <a:endParaRPr lang="en-US" sz="1350" dirty="0"/>
          </a:p>
        </p:txBody>
      </p:sp>
      <p:sp>
        <p:nvSpPr>
          <p:cNvPr id="9" name="Rounded Rectangle 8"/>
          <p:cNvSpPr/>
          <p:nvPr/>
        </p:nvSpPr>
        <p:spPr>
          <a:xfrm>
            <a:off x="273049" y="4229708"/>
            <a:ext cx="4116917" cy="94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/>
              <a:t>Policy, governance, ethics, trust, and usability, human aspects of cybersecurity &amp; privacy.</a:t>
            </a:r>
            <a:endParaRPr lang="en-US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39E5CF-9C04-2C48-BBF3-DE6FC31B9AEF}"/>
              </a:ext>
            </a:extLst>
          </p:cNvPr>
          <p:cNvSpPr txBox="1"/>
          <p:nvPr/>
        </p:nvSpPr>
        <p:spPr>
          <a:xfrm>
            <a:off x="748598" y="5140058"/>
            <a:ext cx="32199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/>
              <a:t>Taxonomy Level 1: Category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B07BFCF-4401-F040-B219-C0E838D69BB6}"/>
              </a:ext>
            </a:extLst>
          </p:cNvPr>
          <p:cNvSpPr/>
          <p:nvPr/>
        </p:nvSpPr>
        <p:spPr>
          <a:xfrm>
            <a:off x="4663015" y="2521433"/>
            <a:ext cx="4207935" cy="4725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Verification and Assurance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EFC793E-1F20-5244-9DC6-263B9607FD74}"/>
              </a:ext>
            </a:extLst>
          </p:cNvPr>
          <p:cNvSpPr/>
          <p:nvPr/>
        </p:nvSpPr>
        <p:spPr>
          <a:xfrm>
            <a:off x="4663016" y="2046209"/>
            <a:ext cx="4207934" cy="49215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Operational Risk and Analytics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469F4B8-F2DF-3A4A-BED5-26C275EA2D59}"/>
              </a:ext>
            </a:extLst>
          </p:cNvPr>
          <p:cNvSpPr/>
          <p:nvPr/>
        </p:nvSpPr>
        <p:spPr>
          <a:xfrm>
            <a:off x="4663015" y="3121406"/>
            <a:ext cx="4207935" cy="490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Secure Systems and Technology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72AA6EB-8031-A94B-B87A-7B04F3CB7476}"/>
              </a:ext>
            </a:extLst>
          </p:cNvPr>
          <p:cNvSpPr/>
          <p:nvPr/>
        </p:nvSpPr>
        <p:spPr>
          <a:xfrm>
            <a:off x="4663015" y="3614546"/>
            <a:ext cx="4207935" cy="4725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Identity, </a:t>
            </a:r>
            <a:r>
              <a:rPr lang="en-US" sz="1350" dirty="0" err="1"/>
              <a:t>Behaviour</a:t>
            </a:r>
            <a:r>
              <a:rPr lang="en-US" sz="1350" dirty="0"/>
              <a:t>, Ethics and Privacy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B4CA2F7-95E2-7246-B39E-577483D09DF2}"/>
              </a:ext>
            </a:extLst>
          </p:cNvPr>
          <p:cNvSpPr/>
          <p:nvPr/>
        </p:nvSpPr>
        <p:spPr>
          <a:xfrm>
            <a:off x="4663015" y="4229708"/>
            <a:ext cx="4207935" cy="47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National and international security and governance</a:t>
            </a:r>
            <a:endParaRPr lang="en-US" sz="135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F4CD7EC-403C-3B4C-B761-B5D1187F9FA6}"/>
              </a:ext>
            </a:extLst>
          </p:cNvPr>
          <p:cNvSpPr/>
          <p:nvPr/>
        </p:nvSpPr>
        <p:spPr>
          <a:xfrm>
            <a:off x="4663015" y="4700883"/>
            <a:ext cx="4207935" cy="472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Human Aspects of Cybersecurity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45606C-E9AD-6D4B-87F0-A4F584F81F11}"/>
              </a:ext>
            </a:extLst>
          </p:cNvPr>
          <p:cNvSpPr txBox="1"/>
          <p:nvPr/>
        </p:nvSpPr>
        <p:spPr>
          <a:xfrm>
            <a:off x="5184073" y="5173383"/>
            <a:ext cx="30099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/>
              <a:t>Taxonomy Level 2: Cluster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B9859D7-8D55-344D-8E0D-85AAE075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483" y="269528"/>
            <a:ext cx="5919467" cy="1143000"/>
          </a:xfrm>
        </p:spPr>
        <p:txBody>
          <a:bodyPr/>
          <a:lstStyle/>
          <a:p>
            <a:r>
              <a:rPr lang="en-GB" sz="3200" dirty="0" err="1"/>
              <a:t>Cyberwatching.eu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cybersecurity &amp; privacy taxonomy</a:t>
            </a:r>
          </a:p>
        </p:txBody>
      </p:sp>
    </p:spTree>
    <p:extLst>
      <p:ext uri="{BB962C8B-B14F-4D97-AF65-F5344CB8AC3E}">
        <p14:creationId xmlns:p14="http://schemas.microsoft.com/office/powerpoint/2010/main" val="144307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28650" y="2125266"/>
            <a:ext cx="1333500" cy="17430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Secure Systems and Technology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8650" y="4010025"/>
            <a:ext cx="7696200" cy="88701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Verification and Assurance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00350" y="2125266"/>
            <a:ext cx="1333500" cy="174307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Operational Risk and Analytics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95850" y="2125266"/>
            <a:ext cx="1333500" cy="17430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Identity, </a:t>
            </a:r>
            <a:r>
              <a:rPr lang="en-US" sz="1350" dirty="0" err="1"/>
              <a:t>Behaviour</a:t>
            </a:r>
            <a:r>
              <a:rPr lang="en-US" sz="1350" dirty="0"/>
              <a:t>, Ethics and Privacy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91350" y="2125266"/>
            <a:ext cx="1333500" cy="1743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National and international security and governance</a:t>
            </a:r>
            <a:endParaRPr lang="en-US" sz="1350" dirty="0"/>
          </a:p>
        </p:txBody>
      </p:sp>
      <p:sp>
        <p:nvSpPr>
          <p:cNvPr id="10" name="Rounded Rectangle 9"/>
          <p:cNvSpPr/>
          <p:nvPr/>
        </p:nvSpPr>
        <p:spPr>
          <a:xfrm>
            <a:off x="628650" y="5038725"/>
            <a:ext cx="7696200" cy="88582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Human Aspects of Cybersecurity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2CF6AE-8C36-DC49-B7EA-B09D37D9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483" y="269528"/>
            <a:ext cx="5919467" cy="1143000"/>
          </a:xfrm>
        </p:spPr>
        <p:txBody>
          <a:bodyPr/>
          <a:lstStyle/>
          <a:p>
            <a:r>
              <a:rPr lang="en-GB" sz="3200" dirty="0" err="1"/>
              <a:t>Cyberwatching.eu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cybersecurity &amp; privacy taxonomy</a:t>
            </a:r>
          </a:p>
        </p:txBody>
      </p:sp>
    </p:spTree>
    <p:extLst>
      <p:ext uri="{BB962C8B-B14F-4D97-AF65-F5344CB8AC3E}">
        <p14:creationId xmlns:p14="http://schemas.microsoft.com/office/powerpoint/2010/main" val="2742544598"/>
      </p:ext>
    </p:extLst>
  </p:cSld>
  <p:clrMapOvr>
    <a:masterClrMapping/>
  </p:clrMapOvr>
</p:sld>
</file>

<file path=ppt/theme/theme1.xml><?xml version="1.0" encoding="utf-8"?>
<a:theme xmlns:a="http://schemas.openxmlformats.org/drawingml/2006/main" name="CyberWatching0.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CyberWatching0.2template.potx</Template>
  <TotalTime>35855</TotalTime>
  <Words>1231</Words>
  <Application>Microsoft Office PowerPoint</Application>
  <PresentationFormat>On-screen Show (4:3)</PresentationFormat>
  <Paragraphs>308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CyberWatching0.2template</vt:lpstr>
      <vt:lpstr>Visualising the EC H2020 Cybersecurity (Research) landscape 9-10 September 2019 Oxford, UK </vt:lpstr>
      <vt:lpstr>Overview</vt:lpstr>
      <vt:lpstr>Stakeholders &amp; Objectives</vt:lpstr>
      <vt:lpstr>EU H2020 Cybersecurity research</vt:lpstr>
      <vt:lpstr>The needle in the haystack</vt:lpstr>
      <vt:lpstr>The needle in the haystack</vt:lpstr>
      <vt:lpstr>Devising the magnet</vt:lpstr>
      <vt:lpstr>Cyberwatching.eu  cybersecurity &amp; privacy taxonomy</vt:lpstr>
      <vt:lpstr>Cyberwatching.eu  cybersecurity &amp; privacy taxonomy</vt:lpstr>
      <vt:lpstr>Visualisation:  TW Technology radar</vt:lpstr>
      <vt:lpstr>Cyberwatching radar parameters</vt:lpstr>
      <vt:lpstr>Autumn 2018  Technology Radar</vt:lpstr>
      <vt:lpstr>Data gathering:  How do we get there?</vt:lpstr>
      <vt:lpstr>(1) Collect core data</vt:lpstr>
      <vt:lpstr>(2) Classify against taxonomy</vt:lpstr>
      <vt:lpstr>(2) Classify against taxonomy</vt:lpstr>
      <vt:lpstr>(3) MTRL self-assessment</vt:lpstr>
      <vt:lpstr>(3) MTRL self-assessment</vt:lpstr>
      <vt:lpstr>(4) Collate, aggregate, visualise</vt:lpstr>
      <vt:lpstr>(4) Collate, aggregate, visualise</vt:lpstr>
      <vt:lpstr>(5) Integrate with project hub</vt:lpstr>
      <vt:lpstr>(5) Integrate with  ProjectHUB</vt:lpstr>
      <vt:lpstr>Demo time!</vt:lpstr>
    </vt:vector>
  </TitlesOfParts>
  <Company>Commpla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Commpla Commpla</dc:creator>
  <cp:lastModifiedBy>Julie Abergas-Arteza</cp:lastModifiedBy>
  <cp:revision>1455</cp:revision>
  <cp:lastPrinted>2018-04-27T12:27:28Z</cp:lastPrinted>
  <dcterms:created xsi:type="dcterms:W3CDTF">2017-04-27T15:42:03Z</dcterms:created>
  <dcterms:modified xsi:type="dcterms:W3CDTF">2019-09-20T07:36:18Z</dcterms:modified>
</cp:coreProperties>
</file>