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72" r:id="rId1"/>
    <p:sldMasterId id="2147483687" r:id="rId2"/>
  </p:sldMasterIdLst>
  <p:notesMasterIdLst>
    <p:notesMasterId r:id="rId9"/>
  </p:notesMasterIdLst>
  <p:handoutMasterIdLst>
    <p:handoutMasterId r:id="rId10"/>
  </p:handoutMasterIdLst>
  <p:sldIdLst>
    <p:sldId id="522" r:id="rId3"/>
    <p:sldId id="521" r:id="rId4"/>
    <p:sldId id="518" r:id="rId5"/>
    <p:sldId id="507" r:id="rId6"/>
    <p:sldId id="519" r:id="rId7"/>
    <p:sldId id="52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3867" autoAdjust="0"/>
  </p:normalViewPr>
  <p:slideViewPr>
    <p:cSldViewPr snapToGrid="0" snapToObjects="1">
      <p:cViewPr varScale="1">
        <p:scale>
          <a:sx n="60" d="100"/>
          <a:sy n="60" d="100"/>
        </p:scale>
        <p:origin x="15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8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mailto:info@cyberwatching.eu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twitter.com/cyberwatchingeu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://www.cyberwatching.e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yberwatching.eu/" TargetMode="Externa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yberwatching.eu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263" y="6382115"/>
            <a:ext cx="70769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82115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" y="278669"/>
            <a:ext cx="7176184" cy="1901885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3724275" y="5894394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Funded by the European Commission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Horizon 2020 – Grant # 740129</a:t>
            </a:r>
          </a:p>
        </p:txBody>
      </p:sp>
      <p:pic>
        <p:nvPicPr>
          <p:cNvPr id="9" name="Picture 2" descr="E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759" y="5943428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2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1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68314" y="981075"/>
            <a:ext cx="8280400" cy="547211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203849" y="63813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Kickoff</a:t>
            </a:r>
            <a:r>
              <a:rPr lang="it-IT" dirty="0"/>
              <a:t> meeting – Pisa, 4-5 </a:t>
            </a:r>
            <a:r>
              <a:rPr lang="it-IT" dirty="0" err="1"/>
              <a:t>Feb</a:t>
            </a:r>
            <a:r>
              <a:rPr lang="it-IT" dirty="0"/>
              <a:t> 2016</a:t>
            </a:r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5173961" y="6381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9CFE2-F157-E846-9130-9900CC7861E7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6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9" name="Rettangolo 8"/>
          <p:cNvSpPr/>
          <p:nvPr userDrawn="1"/>
        </p:nvSpPr>
        <p:spPr>
          <a:xfrm>
            <a:off x="-252413" y="5732463"/>
            <a:ext cx="9577388" cy="1125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Immagine 9" descr="AON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366" y="5858972"/>
            <a:ext cx="966372" cy="966372"/>
          </a:xfrm>
          <a:prstGeom prst="rect">
            <a:avLst/>
          </a:prstGeom>
        </p:spPr>
      </p:pic>
      <p:pic>
        <p:nvPicPr>
          <p:cNvPr id="11" name="Immagine 10" descr="Conceptivity_Transpar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2667" y="5975950"/>
            <a:ext cx="577879" cy="577879"/>
          </a:xfrm>
          <a:prstGeom prst="rect">
            <a:avLst/>
          </a:prstGeom>
        </p:spPr>
      </p:pic>
      <p:pic>
        <p:nvPicPr>
          <p:cNvPr id="12" name="Immagine 11" descr="DSMA_Transpar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7689" y="5975950"/>
            <a:ext cx="1059278" cy="577879"/>
          </a:xfrm>
          <a:prstGeom prst="rect">
            <a:avLst/>
          </a:prstGeom>
        </p:spPr>
      </p:pic>
      <p:pic>
        <p:nvPicPr>
          <p:cNvPr id="13" name="Immagine 12" descr="ICT_Legal_R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7135" y="6008573"/>
            <a:ext cx="579181" cy="579181"/>
          </a:xfrm>
          <a:prstGeom prst="rect">
            <a:avLst/>
          </a:prstGeom>
        </p:spPr>
      </p:pic>
      <p:pic>
        <p:nvPicPr>
          <p:cNvPr id="14" name="Immagine 13" descr="logo_ciberseguridad_transparen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0169" y="6088911"/>
            <a:ext cx="1349727" cy="592023"/>
          </a:xfrm>
          <a:prstGeom prst="rect">
            <a:avLst/>
          </a:prstGeom>
        </p:spPr>
      </p:pic>
      <p:pic>
        <p:nvPicPr>
          <p:cNvPr id="15" name="Immagine 14" descr="Trust_Logo_Tranpare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6476" y="6200414"/>
            <a:ext cx="1526042" cy="305209"/>
          </a:xfrm>
          <a:prstGeom prst="rect">
            <a:avLst/>
          </a:prstGeom>
        </p:spPr>
      </p:pic>
      <p:pic>
        <p:nvPicPr>
          <p:cNvPr id="16" name="Immagine 15" descr="University_of_Oxford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569" y="6167758"/>
            <a:ext cx="1243915" cy="382504"/>
          </a:xfrm>
          <a:prstGeom prst="rect">
            <a:avLst/>
          </a:prstGeom>
        </p:spPr>
      </p:pic>
      <p:pic>
        <p:nvPicPr>
          <p:cNvPr id="17" name="Picture 7" descr="Cyberwatching_logo1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709"/>
            <a:ext cx="4648200" cy="1231900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5680950" y="3962400"/>
            <a:ext cx="2778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  <a:hlinkClick r:id="rId10"/>
              </a:rPr>
              <a:t>www.cyberwatching.eu</a:t>
            </a:r>
            <a:endParaRPr lang="en-US" sz="2000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@</a:t>
            </a:r>
            <a:r>
              <a:rPr lang="en-US" sz="2000" b="1" dirty="0" err="1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cyberwatching.eu</a:t>
            </a:r>
            <a:endParaRPr lang="en-US" sz="2000" b="1" dirty="0">
              <a:solidFill>
                <a:srgbClr val="065783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65783"/>
                </a:solidFill>
                <a:latin typeface="+mn-lt"/>
                <a:cs typeface="+mn-cs"/>
                <a:hlinkClick r:id="rId12"/>
              </a:rPr>
              <a:t>info@cyberwatching.eu </a:t>
            </a:r>
            <a:endParaRPr lang="en-US" sz="2000" b="1" dirty="0">
              <a:solidFill>
                <a:srgbClr val="06578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A534-B2FC-454F-9CE1-B38C2FC84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E143C-7B66-45BE-8AC7-73CAA892F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FDF6-8683-4863-A9B8-4792DB41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8E03-24FC-4791-BEAC-ACD011AE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284D-6D24-4608-B24E-FAD73221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4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0D02-CC41-4C7F-99B1-35713A35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25407-D0B2-492C-8F8C-950F399F3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05C9-9851-402E-9CD8-7472E48E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36D5-D010-40C3-A292-076DEE92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E8C4-1E69-430F-BC94-FB786F5F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7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8ABF-A32D-46B3-A0B1-3D0890F8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6A622-78D2-4431-995E-270819A1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97142-2082-4FE1-900A-1179DE57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DE645-1208-4095-92D0-C8CAE44F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20CC-A139-493B-AE6E-61EC188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6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03CA-20C0-4BC2-A2D8-7D5C15A6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4025-94CB-48AB-84FC-31872F1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02AD0-E3CE-4ABC-BC01-2B77A5D3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DB4F-021B-462A-B3AE-EA405B49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8C6E7-9E0A-4450-BD0E-03DCE0CC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3C20A-2A29-48B9-A4CB-1CAF655A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1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E340-83C3-4F4E-B2C8-A5829494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F2C4D-BA79-4795-B5F4-6EC2778EB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81063-2DD0-4564-9950-9B6E8DA6D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F0E31-CE18-4386-B4EE-BDAB7EFBB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447C9-DD8F-4538-BF08-A35412EA3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1E385-6C24-48F1-BECE-B1143062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50D36-90B4-420E-A097-E00E8ABF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C2892-B912-4B09-A149-DE1ACE33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5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E3D2-1D09-4E65-B06E-7FDE225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74BBD-0964-4795-A71F-BCCB40B1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14D35-FC97-404F-955B-1932593B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647D5-224F-42FD-980E-9C62324B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79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6F0DC-23DE-47FF-B451-5D23DBCC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8D95-02C9-4FC4-8BEF-86CD9E9F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71B45-C365-4A26-86C0-2C7ED8C9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0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53A2-7D59-4442-A4AF-B026807E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DB28-2B8A-4F76-A057-577196E1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C80F-338B-44B2-A7E8-95AA62FB9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18647-62E3-4D6E-A95C-6DAAD79E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2C765-9C7B-4E3E-AAC0-455FC1EC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FF7BE-84D1-4F83-B952-186A051C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1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601D-802E-4BC9-A0DE-15CB3CC8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32008-FC82-450F-9541-BBA3B87B4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FBEE3-DD4B-4078-B5B3-A7048374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5069C-9192-4F91-991C-3698FB05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BB87F-3B94-41D3-A46F-D1FDE32D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03379-0878-4A5B-A637-7AE89556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48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3358-3C43-4731-ADAC-E8F0EB30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C8F3-C84F-464E-8F57-C22E21400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9C41-6577-4200-ABFD-A5CF9E9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19245-1C11-49B5-B228-A8582E24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9FB9-1EFC-43F4-A61D-B050928D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0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6D2D-836D-488B-BA4F-8CE83FF25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9D5A3-7CF6-420E-8D77-5DF33E9A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BBFB-D0C0-43D7-BE73-4A02C497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3110-C59F-4CEB-BE2E-B0A0CFED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A35B-D43F-4479-A322-89955A6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4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5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4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0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/>
              <a:t>Cyberwatching.eu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May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8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3ECE-1657-1E40-A939-D002ADF1738A}" type="datetime1">
              <a:rPr lang="it-IT" smtClean="0"/>
              <a:pPr/>
              <a:t>15/06/2018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Cyberwatching.eu has received funding from the European Union’s Horizon 2020 research and innovation programme  under grant agreement No 740129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ECED2-10D2-4C26-961B-C2A91645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78DF2-E9D7-4571-A05B-32EE3F7E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A1DB-02C4-4EF7-AE02-8187A7F7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55D9-4067-4F2E-8A29-791496893C2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12C40-D84A-48A6-92FE-B21F7E460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26A86-7261-405B-BA80-BF9D7966A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BAB7-BA80-41C3-ACF7-7B86D79FA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2gc3uS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me.eu/projects/gdpr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gdpr@digitalsme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D237-323A-4BDB-9EF7-A50BBD09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62" y="2436147"/>
            <a:ext cx="8118676" cy="1470025"/>
          </a:xfrm>
        </p:spPr>
        <p:txBody>
          <a:bodyPr>
            <a:normAutofit/>
          </a:bodyPr>
          <a:lstStyle/>
          <a:p>
            <a:r>
              <a:rPr lang="en-GB" sz="4800" dirty="0"/>
              <a:t>GDPR for SMEs webinar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98D86-C38C-40F1-89DF-2954FE6A9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15 June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71F4F-CD78-46D1-A1AD-3D689EDD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4EA16-F75A-4FD0-AAA7-C72B32E4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F660B-E289-4904-ADC3-D794FF68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8" y="4092915"/>
            <a:ext cx="1778751" cy="1113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0BAE6-1518-44BF-80F7-CD82D5DC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90" y="4368586"/>
            <a:ext cx="1674936" cy="1674936"/>
          </a:xfrm>
          <a:prstGeom prst="rect">
            <a:avLst/>
          </a:prstGeom>
        </p:spPr>
      </p:pic>
      <p:pic>
        <p:nvPicPr>
          <p:cNvPr id="1026" name="Picture 2" descr="https://storage-prtl-co.imgix.net/mp/db1e3e78.jpg">
            <a:extLst>
              <a:ext uri="{FF2B5EF4-FFF2-40B4-BE49-F238E27FC236}">
                <a16:creationId xmlns:a16="http://schemas.microsoft.com/office/drawing/2014/main" id="{E1B9A560-A57D-43F9-9418-6259BCC3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7" y="5416343"/>
            <a:ext cx="2211572" cy="9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8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229A-0D4B-44AD-9FBA-814EE0DF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FFB0-9192-4BC1-9CDF-0BD18975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10:00 - 10:05 Introduction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10:05-10:20 </a:t>
            </a:r>
            <a:r>
              <a:rPr lang="en-GB" i="1" dirty="0"/>
              <a:t>'</a:t>
            </a:r>
            <a:r>
              <a:rPr lang="en-GB" i="1" u="sng" dirty="0"/>
              <a:t>GDPR and SMEs: A practical look at the main duties and obligations and how to comply with them</a:t>
            </a:r>
            <a:r>
              <a:rPr lang="en-GB" dirty="0"/>
              <a:t>', Laura </a:t>
            </a:r>
            <a:r>
              <a:rPr lang="en-GB" dirty="0" err="1"/>
              <a:t>Senatore</a:t>
            </a:r>
            <a:r>
              <a:rPr lang="en-GB" dirty="0"/>
              <a:t>, Privacy &amp; data protection lawyer, Senior Associate at the ICT Legal Consulting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10:20 - 10:35 '</a:t>
            </a:r>
            <a:r>
              <a:rPr lang="en-GB" i="1" u="sng" dirty="0"/>
              <a:t>Data protection by design (Art. 25.1 of the GDPR) - what does it mean for SMEs</a:t>
            </a:r>
            <a:r>
              <a:rPr lang="en-GB" dirty="0"/>
              <a:t>', Lina </a:t>
            </a:r>
            <a:r>
              <a:rPr lang="en-GB" dirty="0" err="1"/>
              <a:t>Jasmontaite</a:t>
            </a:r>
            <a:r>
              <a:rPr lang="en-GB" dirty="0"/>
              <a:t>, Doctoral researcher at </a:t>
            </a:r>
            <a:r>
              <a:rPr lang="en-GB" dirty="0" err="1"/>
              <a:t>Vrije</a:t>
            </a:r>
            <a:r>
              <a:rPr lang="en-GB" dirty="0"/>
              <a:t> </a:t>
            </a:r>
            <a:r>
              <a:rPr lang="en-GB" dirty="0" err="1"/>
              <a:t>Universiteit</a:t>
            </a:r>
            <a:r>
              <a:rPr lang="en-GB" dirty="0"/>
              <a:t> Brussel (VUB)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10:35 - 11:00 </a:t>
            </a:r>
            <a:r>
              <a:rPr lang="en-GB" u="sng" dirty="0"/>
              <a:t>Q&amp;A session</a:t>
            </a:r>
            <a:r>
              <a:rPr lang="en-GB" dirty="0"/>
              <a:t>: what do you want to know about the GDPR?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96A5-4B29-4C91-9787-ED1C2A72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ACA9-8086-40CF-BB6F-0A5C6EBB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Cyberwatching.eu presentation May </a:t>
            </a:r>
            <a:r>
              <a:rPr lang="en-US"/>
              <a:t>2017 | </a:t>
            </a:r>
            <a:r>
              <a:rPr lang="en-US">
                <a:hlinkClick r:id="rId2"/>
              </a:rPr>
              <a:t>www.cyberwatching.eu</a:t>
            </a:r>
            <a:r>
              <a:rPr lang="en-US"/>
              <a:t> | @cyberwatching.eu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5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" y="12700"/>
            <a:ext cx="9162062" cy="57098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Cyberwatching.eu presentation May </a:t>
            </a:r>
            <a:r>
              <a:rPr lang="en-US"/>
              <a:t>2017 | </a:t>
            </a:r>
            <a:r>
              <a:rPr lang="en-US">
                <a:hlinkClick r:id="rId3"/>
              </a:rPr>
              <a:t>www.cyberwatching.eu</a:t>
            </a:r>
            <a:r>
              <a:rPr lang="en-US"/>
              <a:t> | @cyberwatching.eu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933050"/>
            <a:ext cx="9144000" cy="799323"/>
            <a:chOff x="0" y="5458028"/>
            <a:chExt cx="9144000" cy="799323"/>
          </a:xfrm>
        </p:grpSpPr>
        <p:sp>
          <p:nvSpPr>
            <p:cNvPr id="8" name="Rectangle 7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asellaDiTesto 15"/>
            <p:cNvSpPr txBox="1">
              <a:spLocks noChangeArrowheads="1"/>
            </p:cNvSpPr>
            <p:nvPr/>
          </p:nvSpPr>
          <p:spPr bwMode="auto">
            <a:xfrm>
              <a:off x="250826" y="5458028"/>
              <a:ext cx="8642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/>
                <a:t>Our main assets are: </a:t>
              </a:r>
            </a:p>
            <a:p>
              <a:pPr algn="ctr"/>
              <a:r>
                <a:rPr lang="en-GB" sz="2000" b="1" dirty="0"/>
                <a:t>Observatory, Service catalogue, Marketplace and SME end-user club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91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466"/>
            <a:ext cx="9144000" cy="15110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5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55376" y="571205"/>
            <a:ext cx="6888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/>
                <a:ea typeface="MS PGothic" charset="0"/>
                <a:cs typeface="Arial"/>
              </a:rPr>
              <a:t>SME End-User Club </a:t>
            </a:r>
          </a:p>
        </p:txBody>
      </p:sp>
      <p:grpSp>
        <p:nvGrpSpPr>
          <p:cNvPr id="22" name="Group 15"/>
          <p:cNvGrpSpPr/>
          <p:nvPr/>
        </p:nvGrpSpPr>
        <p:grpSpPr>
          <a:xfrm>
            <a:off x="7141381" y="2136565"/>
            <a:ext cx="1796237" cy="2187097"/>
            <a:chOff x="2560364" y="3760096"/>
            <a:chExt cx="1237590" cy="1513566"/>
          </a:xfrm>
        </p:grpSpPr>
        <p:sp>
          <p:nvSpPr>
            <p:cNvPr id="23" name="Oval 7"/>
            <p:cNvSpPr/>
            <p:nvPr/>
          </p:nvSpPr>
          <p:spPr>
            <a:xfrm>
              <a:off x="2560364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12"/>
            <p:cNvSpPr/>
            <p:nvPr/>
          </p:nvSpPr>
          <p:spPr>
            <a:xfrm>
              <a:off x="3016263" y="4951822"/>
              <a:ext cx="325794" cy="32184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6705" y="4863352"/>
            <a:ext cx="9144000" cy="1375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244120" y="4863352"/>
            <a:ext cx="8642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b="1" dirty="0"/>
              <a:t>Free cybersecurity &amp; privacy services &amp; and tips tailored for SME pain points </a:t>
            </a:r>
          </a:p>
          <a:p>
            <a:pPr algn="ctr"/>
            <a:r>
              <a:rPr lang="en-GB" sz="2000" b="1" dirty="0"/>
              <a:t>Sign up today: https://cyberwatching.eu/sme-end-user-club-registration</a:t>
            </a:r>
          </a:p>
        </p:txBody>
      </p:sp>
    </p:spTree>
    <p:extLst>
      <p:ext uri="{BB962C8B-B14F-4D97-AF65-F5344CB8AC3E}">
        <p14:creationId xmlns:p14="http://schemas.microsoft.com/office/powerpoint/2010/main" val="21693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our exclusive SME end-user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5079999" cy="475615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Free &amp; affordable </a:t>
            </a:r>
            <a:r>
              <a:rPr lang="en-US" sz="2400" dirty="0"/>
              <a:t>&amp; cutting-edge cyber-security &amp; privacy services &amp; products</a:t>
            </a:r>
          </a:p>
          <a:p>
            <a:r>
              <a:rPr lang="en-US" sz="2400" b="1" dirty="0"/>
              <a:t>Participation</a:t>
            </a:r>
            <a:r>
              <a:rPr lang="en-US" sz="2400" dirty="0"/>
              <a:t> at SME </a:t>
            </a:r>
            <a:r>
              <a:rPr lang="en-US" sz="2400" b="1" dirty="0"/>
              <a:t>workshops, webinars and access to expert guides </a:t>
            </a:r>
            <a:r>
              <a:rPr lang="en-US" sz="2400" dirty="0"/>
              <a:t>on cyber-insurance, legal (e.g. GDPR), certification &amp; </a:t>
            </a:r>
            <a:r>
              <a:rPr lang="en-US" sz="2400" dirty="0" err="1"/>
              <a:t>standardisation</a:t>
            </a:r>
            <a:endParaRPr lang="en-US" sz="2400" dirty="0"/>
          </a:p>
          <a:p>
            <a:r>
              <a:rPr lang="en-US" sz="2400" b="1" dirty="0"/>
              <a:t>Networking</a:t>
            </a:r>
            <a:r>
              <a:rPr lang="en-US" sz="2400" dirty="0"/>
              <a:t> opportunities with an expanding network of SMEs across Europe and globally </a:t>
            </a:r>
          </a:p>
          <a:p>
            <a:r>
              <a:rPr lang="en-US" sz="2400" b="1" dirty="0"/>
              <a:t>Free visibility </a:t>
            </a:r>
            <a:r>
              <a:rPr lang="en-US" sz="2400" dirty="0"/>
              <a:t>on Europe’s independent cybersecurity &amp; privacy online hub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www.cyberwatching.eu</a:t>
            </a:r>
            <a:endParaRPr lang="en-US" sz="2400" dirty="0"/>
          </a:p>
          <a:p>
            <a:r>
              <a:rPr lang="en-GB" sz="2400" dirty="0"/>
              <a:t>Discounted professional </a:t>
            </a:r>
            <a:r>
              <a:rPr lang="en-GB" sz="2400" dirty="0" err="1"/>
              <a:t>cyberinsurance</a:t>
            </a:r>
            <a:r>
              <a:rPr lang="en-GB" sz="2400" dirty="0"/>
              <a:t>, GDPR consultancy and other services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64" y="3080697"/>
            <a:ext cx="3365500" cy="2444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9664" y="1766848"/>
            <a:ext cx="3365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Sign up here 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http://bit.ly/2gc3uS2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8AD5A799-8A73-4E01-B77C-D1407EC5A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18377"/>
          <a:stretch/>
        </p:blipFill>
        <p:spPr>
          <a:xfrm>
            <a:off x="-85044" y="255181"/>
            <a:ext cx="9143985" cy="61137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10E727-5BD0-4DF8-989B-2BBD666D3E81}"/>
              </a:ext>
            </a:extLst>
          </p:cNvPr>
          <p:cNvSpPr txBox="1"/>
          <p:nvPr/>
        </p:nvSpPr>
        <p:spPr>
          <a:xfrm>
            <a:off x="658092" y="2621041"/>
            <a:ext cx="8485909" cy="115416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With the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GDPR recently became mandatory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defTabSz="6858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this intensive training session is a great opportunity both for companies that need to be compliant and for those that want to offer new services to their clients.   </a:t>
            </a:r>
          </a:p>
          <a:p>
            <a:pPr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75C07-04AC-4804-B68B-A2DA7AB8F322}"/>
              </a:ext>
            </a:extLst>
          </p:cNvPr>
          <p:cNvSpPr txBox="1"/>
          <p:nvPr/>
        </p:nvSpPr>
        <p:spPr>
          <a:xfrm>
            <a:off x="0" y="4236958"/>
            <a:ext cx="8132618" cy="150041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The upcoming 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second session of the training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will take place 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lang="en-GB" sz="15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-30</a:t>
            </a:r>
            <a:r>
              <a:rPr lang="en-GB" sz="15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 June in Brussels 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and its open for registration.</a:t>
            </a:r>
          </a:p>
          <a:p>
            <a:pPr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Details and agenda can be found here: 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https://www.digitalsme.eu/projects/gdpr/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685800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Special discount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. SME end-user club members get 10% discount. 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Interested companies can email </a:t>
            </a:r>
            <a:r>
              <a:rPr lang="en-GB" sz="1500" u="sng" dirty="0">
                <a:solidFill>
                  <a:prstClr val="black"/>
                </a:solidFill>
                <a:latin typeface="Calibri" panose="020F0502020204030204"/>
                <a:hlinkClick r:id="rId4"/>
              </a:rPr>
              <a:t>gdpr@digitalsme.eu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to receive their quote.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D38A7-F8D7-45A6-A818-F7000E1212F5}"/>
              </a:ext>
            </a:extLst>
          </p:cNvPr>
          <p:cNvSpPr txBox="1"/>
          <p:nvPr/>
        </p:nvSpPr>
        <p:spPr>
          <a:xfrm>
            <a:off x="-1" y="857251"/>
            <a:ext cx="4662055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GDPR Training for SMEs</a:t>
            </a:r>
            <a:endParaRPr lang="en-GB" sz="36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4766870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0</TotalTime>
  <Words>416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Calibri Light</vt:lpstr>
      <vt:lpstr>Mangal</vt:lpstr>
      <vt:lpstr>CyberWatching0.2template</vt:lpstr>
      <vt:lpstr>Office Theme</vt:lpstr>
      <vt:lpstr>GDPR for SMEs webinar</vt:lpstr>
      <vt:lpstr>Today’s Agenda</vt:lpstr>
      <vt:lpstr>PowerPoint Presentation</vt:lpstr>
      <vt:lpstr>PowerPoint Presentation</vt:lpstr>
      <vt:lpstr>Join our exclusive SME end-user club</vt:lpstr>
      <vt:lpstr>PowerPoint Presentation</vt:lpstr>
    </vt:vector>
  </TitlesOfParts>
  <Company>Commpla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DIGITAL SME Projects</cp:lastModifiedBy>
  <cp:revision>1012</cp:revision>
  <dcterms:created xsi:type="dcterms:W3CDTF">2017-04-27T15:42:03Z</dcterms:created>
  <dcterms:modified xsi:type="dcterms:W3CDTF">2018-06-15T14:23:07Z</dcterms:modified>
</cp:coreProperties>
</file>